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sldIdLst>
    <p:sldId id="291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92" r:id="rId15"/>
    <p:sldId id="284" r:id="rId16"/>
    <p:sldId id="285" r:id="rId17"/>
    <p:sldId id="286" r:id="rId18"/>
    <p:sldId id="287" r:id="rId19"/>
    <p:sldId id="288" r:id="rId20"/>
    <p:sldId id="289" r:id="rId21"/>
    <p:sldId id="290" r:id="rId22"/>
  </p:sldIdLst>
  <p:sldSz cx="9144000" cy="6858000" type="screen4x3"/>
  <p:notesSz cx="9144000" cy="6858000"/>
  <p:embeddedFontLst>
    <p:embeddedFont>
      <p:font typeface="Arial" panose="020B0604020202020204" pitchFamily="3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ambria" panose="02040503050406030204" pitchFamily="18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Symbol" panose="05050102010706020507" pitchFamily="18" charset="2"/>
      <p:regular r:id="rId36"/>
      <p:italic r:id="rId37"/>
    </p:embeddedFont>
    <p:embeddedFont>
      <p:font typeface="Times New Roman" panose="02020603050405020304" pitchFamily="18" charset="0"/>
      <p:regular r:id="rId38"/>
      <p:bold r:id="rId39"/>
      <p:italic r:id="rId40"/>
      <p:boldItalic r:id="rId41"/>
    </p:embeddedFont>
    <p:embeddedFont>
      <p:font typeface="Trebuchet MS" panose="020B0603020202020204" pitchFamily="34" charset="0"/>
      <p:regular r:id="rId42"/>
      <p:bold r:id="rId43"/>
      <p:italic r:id="rId44"/>
      <p:boldItalic r:id="rId45"/>
    </p:embeddedFont>
    <p:embeddedFont>
      <p:font typeface="Verdana" panose="020B0604030504040204" pitchFamily="34" charset="0"/>
      <p:regular r:id="rId46"/>
      <p:bold r:id="rId47"/>
      <p:italic r:id="rId48"/>
      <p:boldItalic r:id="rId49"/>
    </p:embeddedFont>
    <p:embeddedFont>
      <p:font typeface="Wingdings" panose="05000000000000000000" pitchFamily="2" charset="2"/>
      <p:regular r:id="rId50"/>
    </p:embeddedFont>
    <p:embeddedFont>
      <p:font typeface="Wingdings 3" panose="05040102010807070707" pitchFamily="18" charset="2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035C6-6185-42CF-AEB9-7530CB574FA8}" v="197" dt="2023-09-04T06:46:51.52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94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2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Ishwar Chandra Yadav" userId="65c3f3f3-f61d-4a35-bead-01cb3c91dbc4" providerId="ADAL" clId="{158035C6-6185-42CF-AEB9-7530CB574FA8}"/>
    <pc:docChg chg="custSel modSld">
      <pc:chgData name="Dr. Ishwar Chandra Yadav" userId="65c3f3f3-f61d-4a35-bead-01cb3c91dbc4" providerId="ADAL" clId="{158035C6-6185-42CF-AEB9-7530CB574FA8}" dt="2023-09-04T06:46:51.523" v="226" actId="12"/>
      <pc:docMkLst>
        <pc:docMk/>
      </pc:docMkLst>
      <pc:sldChg chg="delSp modSp mod">
        <pc:chgData name="Dr. Ishwar Chandra Yadav" userId="65c3f3f3-f61d-4a35-bead-01cb3c91dbc4" providerId="ADAL" clId="{158035C6-6185-42CF-AEB9-7530CB574FA8}" dt="2023-09-04T06:46:51.523" v="226" actId="12"/>
        <pc:sldMkLst>
          <pc:docMk/>
          <pc:sldMk cId="0" sldId="283"/>
        </pc:sldMkLst>
        <pc:spChg chg="mod">
          <ac:chgData name="Dr. Ishwar Chandra Yadav" userId="65c3f3f3-f61d-4a35-bead-01cb3c91dbc4" providerId="ADAL" clId="{158035C6-6185-42CF-AEB9-7530CB574FA8}" dt="2023-09-04T06:46:51.523" v="226" actId="12"/>
          <ac:spMkLst>
            <pc:docMk/>
            <pc:sldMk cId="0" sldId="283"/>
            <ac:spMk id="3" creationId="{00000000-0000-0000-0000-000000000000}"/>
          </ac:spMkLst>
        </pc:spChg>
        <pc:picChg chg="del">
          <ac:chgData name="Dr. Ishwar Chandra Yadav" userId="65c3f3f3-f61d-4a35-bead-01cb3c91dbc4" providerId="ADAL" clId="{158035C6-6185-42CF-AEB9-7530CB574FA8}" dt="2023-09-04T06:46:43.234" v="222" actId="478"/>
          <ac:picMkLst>
            <pc:docMk/>
            <pc:sldMk cId="0" sldId="283"/>
            <ac:picMk id="4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E1FF6-2BD3-4912-955B-8D1F50822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EF2E8-F786-4F76-A101-96B2551C1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3C47C-D993-46E1-B9F4-785F3EAF8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13ACE-31EC-4287-8203-687FAEA4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42DF3-33EC-47BE-8E5C-14E53FE0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392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5B4D2-DF66-43B5-AAA5-446A7BA2E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F6143-908E-4BBB-BFE9-43D4380E0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48586-0BD0-45E5-A75A-396F227C4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2F3BF-E2FB-4109-BE1D-B30A3BB87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2A9E0-73A6-43C5-826A-A5F97E92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422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AB1116-006C-4E51-B56C-B066CAA9AB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CB6A16-DCBD-4818-9520-828CF90A7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37F51-2415-4003-B3DA-4DA42FA0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C6185-BC39-464F-A69F-DFC9AFDB3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EAD31-159E-4312-80E6-19816204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890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AE19-A0BA-4553-910F-493A78AC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3571A-F98A-49ED-AA0B-830D95EA7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E7B73-14B7-4D72-A977-E74FB8EF2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15F58-BD9B-49CA-B447-D0E6923FF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3C619-7ADC-4A11-A619-FE0131F7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338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A674-A688-45A2-A6CE-6A6195C7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427DD-D5CE-410B-BB0C-409FEE6D8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D0724-8B79-4650-8438-112C2ABCD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7626-D7F8-4B87-A55A-D9CC2B34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555F2-C462-4B22-AB70-609CCF35F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041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A801-9959-4DE6-ACEC-05B73DC2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78FBC-5A1C-4702-B450-0B14E7884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6EA32-6F8E-400F-82EA-17BD852DB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549A2-9DEB-42E1-A4DF-7AF7A0E9A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FDD01-2DE9-4939-A3C0-6533C985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BC597-DB4B-4CB6-822A-0B5FE478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4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8925-F886-42DC-A49A-586A5FD73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F5141-9418-4FEA-9045-18BBAD01C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CF4F3-5C31-4E07-9A5E-F5FB66FA1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CA3A0B-49C5-4F94-8F83-7188F33CE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56F36-E9B9-425B-8583-7AE4C466C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2D00E7-F06B-4546-94A6-ADF96D9BE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2BEDB2-CACF-4F21-A86D-222F9FFA8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4FEDE1-9808-44E3-A983-61852C0E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08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30670-5849-457C-82C9-C3EBE8E3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0309C-04FC-44BB-B79F-EED2768E0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6D1FCC-2A89-4441-8646-B931EDB9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82CC3-919C-456A-B671-31B50701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94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BE91D-FF08-44D2-8ABD-0C5E8A755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AF186-A740-4E34-BFA5-E1DA8AB0E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AF291-CC1A-4FFF-9F58-5BCE28FEE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2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3CC59-BA54-4D82-88BE-97E16FBCD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B93ED-E6AE-4089-9FC1-6F68DC959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9AB0D3-25DF-4368-AC6D-83208B447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B46A0-B884-43DA-ABD1-4A39B203F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7CBC2-2BB3-4C95-9A41-8AEBB46CF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D0F10-2454-46F5-9075-1BA864BA9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857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037E5-59DD-49A5-8CE7-D3D75425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FEFEB6-A594-43F8-A564-9D9A2C486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AA4C6-FCF6-4313-BF83-AC4EBD69D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36596-FA40-4F7E-AB1E-868B789A3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7106F-9DFE-4AAB-BA72-3DAA23023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1413F-29A8-46AD-8423-AFDE1852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820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9EF01F-40DC-4FE0-ACEB-660D94E83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C4FB7-F9BB-48A0-9CE2-C2E4ACBBE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2CF0E-CE40-4578-AED8-53120D079D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F5740-4B28-43BC-A31A-087759B36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FDF67-3910-4866-B396-CB581E064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01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458200" cy="4495800"/>
          </a:xfrm>
        </p:spPr>
        <p:txBody>
          <a:bodyPr/>
          <a:lstStyle/>
          <a:p>
            <a:pPr algn="ctr">
              <a:buNone/>
            </a:pPr>
            <a:r>
              <a:rPr lang="en-US" sz="4000" b="1" dirty="0"/>
              <a:t>Digital Signal Processing(BEC-42)</a:t>
            </a:r>
            <a:endParaRPr lang="en-US" sz="3800" b="1" dirty="0"/>
          </a:p>
          <a:p>
            <a:pPr algn="ctr">
              <a:buNone/>
            </a:pPr>
            <a:endParaRPr lang="en-US" sz="3800" dirty="0"/>
          </a:p>
          <a:p>
            <a:pPr algn="ctr">
              <a:buNone/>
            </a:pPr>
            <a:r>
              <a:rPr lang="en-US" sz="3800" dirty="0"/>
              <a:t>Unit-1</a:t>
            </a:r>
          </a:p>
          <a:p>
            <a:pPr algn="ctr">
              <a:buNone/>
            </a:pPr>
            <a:r>
              <a:rPr lang="en-US" sz="3800" dirty="0"/>
              <a:t>Lecture-2</a:t>
            </a:r>
          </a:p>
          <a:p>
            <a:pPr algn="ctr">
              <a:buNone/>
            </a:pPr>
            <a:endParaRPr lang="en-US" sz="3800" dirty="0"/>
          </a:p>
          <a:p>
            <a:pPr algn="ctr">
              <a:buNone/>
            </a:pPr>
            <a:r>
              <a:rPr lang="en-US" sz="3800" dirty="0"/>
              <a:t>Presented By:</a:t>
            </a:r>
          </a:p>
          <a:p>
            <a:pPr algn="ctr">
              <a:buNone/>
            </a:pPr>
            <a:r>
              <a:rPr lang="en-US" sz="3800" dirty="0">
                <a:solidFill>
                  <a:srgbClr val="FF0000"/>
                </a:solidFill>
              </a:rPr>
              <a:t>Dr. Satish Chandra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841" y="629158"/>
            <a:ext cx="5652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0" spc="-10" dirty="0">
                <a:latin typeface="Trebuchet MS"/>
                <a:cs typeface="Trebuchet MS"/>
              </a:rPr>
              <a:t>Stable </a:t>
            </a:r>
            <a:r>
              <a:rPr i="0" dirty="0">
                <a:latin typeface="Trebuchet MS"/>
                <a:cs typeface="Trebuchet MS"/>
              </a:rPr>
              <a:t>&amp; </a:t>
            </a:r>
            <a:r>
              <a:rPr i="0" spc="-5" dirty="0">
                <a:latin typeface="Trebuchet MS"/>
                <a:cs typeface="Trebuchet MS"/>
              </a:rPr>
              <a:t>Unstable</a:t>
            </a:r>
            <a:r>
              <a:rPr i="0" spc="-25" dirty="0">
                <a:latin typeface="Trebuchet MS"/>
                <a:cs typeface="Trebuchet MS"/>
              </a:rPr>
              <a:t> </a:t>
            </a:r>
            <a:r>
              <a:rPr i="0" spc="-10" dirty="0">
                <a:latin typeface="Trebuchet MS"/>
                <a:cs typeface="Trebuchet MS"/>
              </a:rPr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440" y="1622805"/>
            <a:ext cx="7665084" cy="2543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300" marR="43180" indent="-343535" algn="just">
              <a:lnSpc>
                <a:spcPct val="100000"/>
              </a:lnSpc>
              <a:spcBef>
                <a:spcPts val="95"/>
              </a:spcBef>
              <a:buClr>
                <a:srgbClr val="1382AC"/>
              </a:buClr>
              <a:buSzPct val="80357"/>
              <a:buFont typeface="Wingdings 3"/>
              <a:buChar char=""/>
              <a:tabLst>
                <a:tab pos="455930" algn="l"/>
              </a:tabLst>
            </a:pPr>
            <a:r>
              <a:rPr dirty="0"/>
              <a:t>	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A system </a:t>
            </a:r>
            <a:r>
              <a:rPr sz="2800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said to </a:t>
            </a:r>
            <a:r>
              <a:rPr sz="2800" dirty="0">
                <a:solidFill>
                  <a:srgbClr val="404040"/>
                </a:solidFill>
                <a:latin typeface="Trebuchet MS"/>
                <a:cs typeface="Trebuchet MS"/>
              </a:rPr>
              <a:t>be </a:t>
            </a:r>
            <a:r>
              <a:rPr sz="2800" i="1" spc="-10" dirty="0">
                <a:solidFill>
                  <a:srgbClr val="404040"/>
                </a:solidFill>
                <a:latin typeface="Trebuchet MS"/>
                <a:cs typeface="Trebuchet MS"/>
              </a:rPr>
              <a:t>bounded-input  </a:t>
            </a:r>
            <a:r>
              <a:rPr sz="2800" i="1" spc="-5" dirty="0">
                <a:solidFill>
                  <a:srgbClr val="404040"/>
                </a:solidFill>
                <a:latin typeface="Trebuchet MS"/>
                <a:cs typeface="Trebuchet MS"/>
              </a:rPr>
              <a:t>bounded-output stable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(BIBO stable)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iff  every bounded input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results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in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bounded  output.</a:t>
            </a:r>
            <a:endParaRPr sz="2800">
              <a:latin typeface="Trebuchet MS"/>
              <a:cs typeface="Trebuchet MS"/>
            </a:endParaRPr>
          </a:p>
          <a:p>
            <a:pPr marL="297815">
              <a:lnSpc>
                <a:spcPts val="2105"/>
              </a:lnSpc>
              <a:spcBef>
                <a:spcPts val="1040"/>
              </a:spcBef>
            </a:pP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i.e.</a:t>
            </a:r>
            <a:endParaRPr sz="1800">
              <a:latin typeface="Trebuchet MS"/>
              <a:cs typeface="Trebuchet MS"/>
            </a:endParaRPr>
          </a:p>
          <a:p>
            <a:pPr marL="668655" algn="ctr">
              <a:lnSpc>
                <a:spcPts val="3245"/>
              </a:lnSpc>
              <a:tabLst>
                <a:tab pos="1280160" algn="l"/>
                <a:tab pos="4467860" algn="l"/>
              </a:tabLst>
            </a:pPr>
            <a:r>
              <a:rPr sz="2750" spc="-10" dirty="0">
                <a:latin typeface="Symbol"/>
                <a:cs typeface="Symbol"/>
              </a:rPr>
              <a:t></a:t>
            </a:r>
            <a:r>
              <a:rPr sz="2750" i="1" spc="-10" dirty="0">
                <a:latin typeface="Times New Roman"/>
                <a:cs typeface="Times New Roman"/>
              </a:rPr>
              <a:t>t	</a:t>
            </a:r>
            <a:r>
              <a:rPr sz="2750" spc="25" dirty="0">
                <a:latin typeface="Times New Roman"/>
                <a:cs typeface="Times New Roman"/>
              </a:rPr>
              <a:t>|</a:t>
            </a:r>
            <a:r>
              <a:rPr sz="2750" spc="-80" dirty="0">
                <a:latin typeface="Times New Roman"/>
                <a:cs typeface="Times New Roman"/>
              </a:rPr>
              <a:t> </a:t>
            </a:r>
            <a:r>
              <a:rPr sz="2750" i="1" spc="55" dirty="0">
                <a:latin typeface="Times New Roman"/>
                <a:cs typeface="Times New Roman"/>
              </a:rPr>
              <a:t>x</a:t>
            </a:r>
            <a:r>
              <a:rPr sz="2750" spc="55" dirty="0">
                <a:latin typeface="Times New Roman"/>
                <a:cs typeface="Times New Roman"/>
              </a:rPr>
              <a:t>(</a:t>
            </a:r>
            <a:r>
              <a:rPr sz="2750" i="1" spc="55" dirty="0">
                <a:latin typeface="Times New Roman"/>
                <a:cs typeface="Times New Roman"/>
              </a:rPr>
              <a:t>t</a:t>
            </a:r>
            <a:r>
              <a:rPr sz="2750" spc="55" dirty="0">
                <a:latin typeface="Times New Roman"/>
                <a:cs typeface="Times New Roman"/>
              </a:rPr>
              <a:t>)</a:t>
            </a:r>
            <a:r>
              <a:rPr sz="2750" spc="-290" dirty="0">
                <a:latin typeface="Times New Roman"/>
                <a:cs typeface="Times New Roman"/>
              </a:rPr>
              <a:t> </a:t>
            </a:r>
            <a:r>
              <a:rPr sz="2750" spc="-5" dirty="0">
                <a:latin typeface="Times New Roman"/>
                <a:cs typeface="Times New Roman"/>
              </a:rPr>
              <a:t>|</a:t>
            </a:r>
            <a:r>
              <a:rPr sz="2750" spc="-5" dirty="0">
                <a:latin typeface="Symbol"/>
                <a:cs typeface="Symbol"/>
              </a:rPr>
              <a:t></a:t>
            </a:r>
            <a:r>
              <a:rPr sz="2750" spc="-110" dirty="0">
                <a:latin typeface="Times New Roman"/>
                <a:cs typeface="Times New Roman"/>
              </a:rPr>
              <a:t> </a:t>
            </a:r>
            <a:r>
              <a:rPr sz="2750" i="1" spc="180" dirty="0">
                <a:latin typeface="Times New Roman"/>
                <a:cs typeface="Times New Roman"/>
              </a:rPr>
              <a:t>M</a:t>
            </a:r>
            <a:r>
              <a:rPr sz="2400" i="1" spc="270" baseline="-24305" dirty="0">
                <a:latin typeface="Times New Roman"/>
                <a:cs typeface="Times New Roman"/>
              </a:rPr>
              <a:t>x</a:t>
            </a:r>
            <a:r>
              <a:rPr sz="2400" i="1" spc="667" baseline="-24305" dirty="0">
                <a:latin typeface="Times New Roman"/>
                <a:cs typeface="Times New Roman"/>
              </a:rPr>
              <a:t> </a:t>
            </a:r>
            <a:r>
              <a:rPr sz="2750" spc="75" dirty="0">
                <a:latin typeface="Symbol"/>
                <a:cs typeface="Symbol"/>
              </a:rPr>
              <a:t></a:t>
            </a:r>
            <a:r>
              <a:rPr sz="2750" spc="-195" dirty="0">
                <a:latin typeface="Times New Roman"/>
                <a:cs typeface="Times New Roman"/>
              </a:rPr>
              <a:t> </a:t>
            </a:r>
            <a:r>
              <a:rPr sz="2750" spc="95" dirty="0">
                <a:latin typeface="Symbol"/>
                <a:cs typeface="Symbol"/>
              </a:rPr>
              <a:t></a:t>
            </a:r>
            <a:r>
              <a:rPr sz="2750" spc="-200" dirty="0">
                <a:latin typeface="Times New Roman"/>
                <a:cs typeface="Times New Roman"/>
              </a:rPr>
              <a:t> </a:t>
            </a:r>
            <a:r>
              <a:rPr sz="2750" spc="135" dirty="0">
                <a:latin typeface="Symbol"/>
                <a:cs typeface="Symbol"/>
              </a:rPr>
              <a:t></a:t>
            </a:r>
            <a:r>
              <a:rPr sz="2750" spc="-360" dirty="0">
                <a:latin typeface="Times New Roman"/>
                <a:cs typeface="Times New Roman"/>
              </a:rPr>
              <a:t> </a:t>
            </a:r>
            <a:r>
              <a:rPr sz="2750" spc="-10" dirty="0">
                <a:latin typeface="Symbol"/>
                <a:cs typeface="Symbol"/>
              </a:rPr>
              <a:t></a:t>
            </a:r>
            <a:r>
              <a:rPr sz="2750" i="1" spc="-10" dirty="0">
                <a:latin typeface="Times New Roman"/>
                <a:cs typeface="Times New Roman"/>
              </a:rPr>
              <a:t>t	</a:t>
            </a:r>
            <a:r>
              <a:rPr sz="2750" spc="25" dirty="0">
                <a:latin typeface="Times New Roman"/>
                <a:cs typeface="Times New Roman"/>
              </a:rPr>
              <a:t>| </a:t>
            </a:r>
            <a:r>
              <a:rPr sz="2750" i="1" spc="65" dirty="0">
                <a:latin typeface="Times New Roman"/>
                <a:cs typeface="Times New Roman"/>
              </a:rPr>
              <a:t>y</a:t>
            </a:r>
            <a:r>
              <a:rPr sz="2750" spc="65" dirty="0">
                <a:latin typeface="Times New Roman"/>
                <a:cs typeface="Times New Roman"/>
              </a:rPr>
              <a:t>(</a:t>
            </a:r>
            <a:r>
              <a:rPr sz="2750" i="1" spc="65" dirty="0">
                <a:latin typeface="Times New Roman"/>
                <a:cs typeface="Times New Roman"/>
              </a:rPr>
              <a:t>t</a:t>
            </a:r>
            <a:r>
              <a:rPr sz="2750" spc="65" dirty="0">
                <a:latin typeface="Times New Roman"/>
                <a:cs typeface="Times New Roman"/>
              </a:rPr>
              <a:t>) </a:t>
            </a:r>
            <a:r>
              <a:rPr sz="2750" spc="-5" dirty="0">
                <a:latin typeface="Times New Roman"/>
                <a:cs typeface="Times New Roman"/>
              </a:rPr>
              <a:t>|</a:t>
            </a:r>
            <a:r>
              <a:rPr sz="2750" spc="-5" dirty="0">
                <a:latin typeface="Symbol"/>
                <a:cs typeface="Symbol"/>
              </a:rPr>
              <a:t></a:t>
            </a:r>
            <a:r>
              <a:rPr sz="2750" spc="-5" dirty="0">
                <a:latin typeface="Times New Roman"/>
                <a:cs typeface="Times New Roman"/>
              </a:rPr>
              <a:t> </a:t>
            </a:r>
            <a:r>
              <a:rPr sz="2750" i="1" spc="225" dirty="0">
                <a:latin typeface="Times New Roman"/>
                <a:cs typeface="Times New Roman"/>
              </a:rPr>
              <a:t>M</a:t>
            </a:r>
            <a:r>
              <a:rPr sz="2400" i="1" spc="337" baseline="-24305" dirty="0">
                <a:latin typeface="Times New Roman"/>
                <a:cs typeface="Times New Roman"/>
              </a:rPr>
              <a:t>y </a:t>
            </a:r>
            <a:r>
              <a:rPr sz="2750" spc="75" dirty="0">
                <a:latin typeface="Symbol"/>
                <a:cs typeface="Symbol"/>
              </a:rPr>
              <a:t></a:t>
            </a:r>
            <a:r>
              <a:rPr sz="2750" spc="-434" dirty="0">
                <a:latin typeface="Times New Roman"/>
                <a:cs typeface="Times New Roman"/>
              </a:rPr>
              <a:t> </a:t>
            </a:r>
            <a:r>
              <a:rPr sz="2750" spc="95" dirty="0">
                <a:latin typeface="Symbol"/>
                <a:cs typeface="Symbol"/>
              </a:rPr>
              <a:t></a:t>
            </a:r>
            <a:endParaRPr sz="27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841" y="629158"/>
            <a:ext cx="5652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0" spc="-10" dirty="0">
                <a:latin typeface="Trebuchet MS"/>
                <a:cs typeface="Trebuchet MS"/>
              </a:rPr>
              <a:t>Stable </a:t>
            </a:r>
            <a:r>
              <a:rPr i="0" dirty="0">
                <a:latin typeface="Trebuchet MS"/>
                <a:cs typeface="Trebuchet MS"/>
              </a:rPr>
              <a:t>&amp; </a:t>
            </a:r>
            <a:r>
              <a:rPr i="0" spc="-5" dirty="0">
                <a:latin typeface="Trebuchet MS"/>
                <a:cs typeface="Trebuchet MS"/>
              </a:rPr>
              <a:t>Unstable</a:t>
            </a:r>
            <a:r>
              <a:rPr i="0" spc="-25" dirty="0">
                <a:latin typeface="Trebuchet MS"/>
                <a:cs typeface="Trebuchet MS"/>
              </a:rPr>
              <a:t> </a:t>
            </a:r>
            <a:r>
              <a:rPr i="0" spc="-10" dirty="0">
                <a:latin typeface="Trebuchet MS"/>
                <a:cs typeface="Trebuchet MS"/>
              </a:rPr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0739" y="1645844"/>
            <a:ext cx="7193915" cy="2543175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2800" spc="-5" dirty="0">
                <a:solidFill>
                  <a:srgbClr val="C00000"/>
                </a:solidFill>
                <a:latin typeface="Trebuchet MS"/>
                <a:cs typeface="Trebuchet MS"/>
              </a:rPr>
              <a:t>Example: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The system represented</a:t>
            </a:r>
            <a:r>
              <a:rPr sz="2800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by</a:t>
            </a:r>
            <a:endParaRPr sz="2800">
              <a:latin typeface="Trebuchet MS"/>
              <a:cs typeface="Trebuchet MS"/>
            </a:endParaRPr>
          </a:p>
          <a:p>
            <a:pPr marL="1926589">
              <a:lnSpc>
                <a:spcPct val="100000"/>
              </a:lnSpc>
              <a:spcBef>
                <a:spcPts val="1010"/>
              </a:spcBef>
            </a:pP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y(t)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= A x(t) is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unstable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;</a:t>
            </a:r>
            <a:r>
              <a:rPr sz="2800" spc="-4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800" dirty="0">
                <a:solidFill>
                  <a:srgbClr val="404040"/>
                </a:solidFill>
                <a:latin typeface="Arial"/>
                <a:cs typeface="Arial"/>
              </a:rPr>
              <a:t>˃</a:t>
            </a:r>
            <a:r>
              <a:rPr sz="2800" dirty="0">
                <a:solidFill>
                  <a:srgbClr val="404040"/>
                </a:solidFill>
                <a:latin typeface="Trebuchet MS"/>
                <a:cs typeface="Trebuchet MS"/>
              </a:rPr>
              <a:t>1</a:t>
            </a:r>
            <a:endParaRPr sz="2800">
              <a:latin typeface="Trebuchet MS"/>
              <a:cs typeface="Trebuchet MS"/>
            </a:endParaRPr>
          </a:p>
          <a:p>
            <a:pPr marL="355600" marR="5080" indent="-24765">
              <a:lnSpc>
                <a:spcPct val="100000"/>
              </a:lnSpc>
              <a:spcBef>
                <a:spcPts val="994"/>
              </a:spcBef>
              <a:tabLst>
                <a:tab pos="2650490" algn="l"/>
              </a:tabLst>
            </a:pPr>
            <a:r>
              <a:rPr sz="2800" spc="-25" dirty="0">
                <a:solidFill>
                  <a:srgbClr val="001F5F"/>
                </a:solidFill>
                <a:latin typeface="Trebuchet MS"/>
                <a:cs typeface="Trebuchet MS"/>
              </a:rPr>
              <a:t>Reason: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let us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assume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x(t) =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u(t), then at 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every</a:t>
            </a:r>
            <a:r>
              <a:rPr sz="28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instant	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u(t)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will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keep on</a:t>
            </a:r>
            <a:r>
              <a:rPr sz="2800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multiplying 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with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and hence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it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will not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be</a:t>
            </a:r>
            <a:r>
              <a:rPr sz="2800" spc="-2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bonded.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841" y="629158"/>
            <a:ext cx="3076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0" spc="-5" dirty="0">
                <a:latin typeface="Trebuchet MS"/>
                <a:cs typeface="Trebuchet MS"/>
              </a:rPr>
              <a:t>Static</a:t>
            </a:r>
            <a:r>
              <a:rPr i="0" spc="-90" dirty="0">
                <a:latin typeface="Trebuchet MS"/>
                <a:cs typeface="Trebuchet MS"/>
              </a:rPr>
              <a:t> </a:t>
            </a:r>
            <a:r>
              <a:rPr i="0" spc="-10" dirty="0">
                <a:latin typeface="Trebuchet MS"/>
                <a:cs typeface="Trebuchet MS"/>
              </a:rPr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1722044"/>
            <a:ext cx="7612380" cy="266954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115"/>
              </a:spcBef>
              <a:buClr>
                <a:srgbClr val="1382AC"/>
              </a:buClr>
              <a:buSzPct val="80357"/>
              <a:buFont typeface="Wingdings 3"/>
              <a:buChar char=""/>
              <a:tabLst>
                <a:tab pos="356235" algn="l"/>
              </a:tabLst>
            </a:pP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static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system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memoryless</a:t>
            </a:r>
            <a:r>
              <a:rPr sz="2800" spc="-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system</a:t>
            </a:r>
            <a:endParaRPr sz="28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010"/>
              </a:spcBef>
              <a:buClr>
                <a:srgbClr val="1382AC"/>
              </a:buClr>
              <a:buSzPct val="80357"/>
              <a:buFont typeface="Wingdings 3"/>
              <a:buChar char=""/>
              <a:tabLst>
                <a:tab pos="356235" algn="l"/>
              </a:tabLst>
            </a:pP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It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has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no storage</a:t>
            </a: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devices</a:t>
            </a:r>
            <a:endParaRPr sz="2800">
              <a:latin typeface="Trebuchet MS"/>
              <a:cs typeface="Trebuchet MS"/>
            </a:endParaRPr>
          </a:p>
          <a:p>
            <a:pPr marL="355600" marR="5080" indent="-343535">
              <a:lnSpc>
                <a:spcPct val="100000"/>
              </a:lnSpc>
              <a:spcBef>
                <a:spcPts val="994"/>
              </a:spcBef>
              <a:buClr>
                <a:srgbClr val="1382AC"/>
              </a:buClr>
              <a:buSzPct val="80357"/>
              <a:buFont typeface="Wingdings 3"/>
              <a:buChar char=""/>
              <a:tabLst>
                <a:tab pos="356235" algn="l"/>
                <a:tab pos="905510" algn="l"/>
                <a:tab pos="2129155" algn="l"/>
                <a:tab pos="3202940" algn="l"/>
                <a:tab pos="4687570" algn="l"/>
                <a:tab pos="5236210" algn="l"/>
                <a:tab pos="6602095" algn="l"/>
              </a:tabLst>
            </a:pP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it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2800" dirty="0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outp</a:t>
            </a: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2800" dirty="0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signal</a:t>
            </a:r>
            <a:r>
              <a:rPr sz="2800" dirty="0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depen</a:t>
            </a:r>
            <a:r>
              <a:rPr sz="2800" spc="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2800" dirty="0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800" dirty="0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presen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2800" dirty="0">
                <a:solidFill>
                  <a:srgbClr val="404040"/>
                </a:solidFill>
                <a:latin typeface="Trebuchet MS"/>
                <a:cs typeface="Trebuchet MS"/>
              </a:rPr>
              <a:t>	v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alues 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the input</a:t>
            </a:r>
            <a:r>
              <a:rPr sz="2800" spc="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signal</a:t>
            </a:r>
            <a:endParaRPr sz="28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000"/>
              </a:spcBef>
              <a:buClr>
                <a:srgbClr val="1382AC"/>
              </a:buClr>
              <a:buSzPct val="80357"/>
              <a:buFont typeface="Wingdings 3"/>
              <a:buChar char=""/>
              <a:tabLst>
                <a:tab pos="356235" algn="l"/>
              </a:tabLst>
            </a:pP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 example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0" y="4343400"/>
            <a:ext cx="1837944" cy="5242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629158"/>
            <a:ext cx="3684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0" dirty="0">
                <a:latin typeface="Trebuchet MS"/>
                <a:cs typeface="Trebuchet MS"/>
              </a:rPr>
              <a:t>Dynamic</a:t>
            </a:r>
            <a:r>
              <a:rPr i="0" spc="-80" dirty="0">
                <a:latin typeface="Trebuchet MS"/>
                <a:cs typeface="Trebuchet MS"/>
              </a:rPr>
              <a:t> </a:t>
            </a:r>
            <a:r>
              <a:rPr i="0" spc="-10" dirty="0">
                <a:latin typeface="Trebuchet MS"/>
                <a:cs typeface="Trebuchet MS"/>
              </a:rPr>
              <a:t>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3"/>
              <p:cNvSpPr txBox="1"/>
              <p:nvPr/>
            </p:nvSpPr>
            <p:spPr>
              <a:xfrm>
                <a:off x="916939" y="1417599"/>
                <a:ext cx="7614920" cy="4073359"/>
              </a:xfrm>
              <a:prstGeom prst="rect">
                <a:avLst/>
              </a:prstGeom>
            </p:spPr>
            <p:txBody>
              <a:bodyPr vert="horz" wrap="square" lIns="0" tIns="140970" rIns="0" bIns="0" rtlCol="0">
                <a:spAutoFit/>
              </a:bodyPr>
              <a:lstStyle/>
              <a:p>
                <a:pPr marL="355600" indent="-343535" algn="just">
                  <a:lnSpc>
                    <a:spcPct val="100000"/>
                  </a:lnSpc>
                  <a:spcBef>
                    <a:spcPts val="1110"/>
                  </a:spcBef>
                  <a:buClr>
                    <a:srgbClr val="1382AC"/>
                  </a:buClr>
                  <a:buSzPct val="80357"/>
                  <a:buFont typeface="Wingdings 3"/>
                  <a:buChar char=""/>
                  <a:tabLst>
                    <a:tab pos="356235" algn="l"/>
                  </a:tabLst>
                </a:pPr>
                <a:r>
                  <a:rPr lang="en-US" sz="2800" spc="-5" dirty="0">
                    <a:solidFill>
                      <a:srgbClr val="404040"/>
                    </a:solidFill>
                    <a:latin typeface="Trebuchet MS"/>
                    <a:cs typeface="Trebuchet MS"/>
                  </a:rPr>
                  <a:t>A </a:t>
                </a:r>
                <a:r>
                  <a:rPr lang="en-US" sz="2800" spc="-10" dirty="0">
                    <a:solidFill>
                      <a:srgbClr val="404040"/>
                    </a:solidFill>
                    <a:latin typeface="Trebuchet MS"/>
                    <a:cs typeface="Trebuchet MS"/>
                  </a:rPr>
                  <a:t>dynamic system possesses</a:t>
                </a:r>
                <a:r>
                  <a:rPr lang="en-US" sz="2800" spc="-65" dirty="0">
                    <a:solidFill>
                      <a:srgbClr val="404040"/>
                    </a:solidFill>
                    <a:latin typeface="Trebuchet MS"/>
                    <a:cs typeface="Trebuchet MS"/>
                  </a:rPr>
                  <a:t> </a:t>
                </a:r>
                <a:r>
                  <a:rPr lang="en-US" sz="2800" spc="-10" dirty="0">
                    <a:solidFill>
                      <a:srgbClr val="404040"/>
                    </a:solidFill>
                    <a:latin typeface="Trebuchet MS"/>
                    <a:cs typeface="Trebuchet MS"/>
                  </a:rPr>
                  <a:t>memory</a:t>
                </a:r>
                <a:endParaRPr lang="en-US" sz="2800" dirty="0">
                  <a:latin typeface="Trebuchet MS"/>
                  <a:cs typeface="Trebuchet MS"/>
                </a:endParaRPr>
              </a:p>
              <a:p>
                <a:pPr marL="355600" indent="-343535" algn="just">
                  <a:lnSpc>
                    <a:spcPct val="100000"/>
                  </a:lnSpc>
                  <a:spcBef>
                    <a:spcPts val="1010"/>
                  </a:spcBef>
                  <a:buClr>
                    <a:srgbClr val="1382AC"/>
                  </a:buClr>
                  <a:buSzPct val="80357"/>
                  <a:buFont typeface="Wingdings 3"/>
                  <a:buChar char=""/>
                  <a:tabLst>
                    <a:tab pos="356235" algn="l"/>
                  </a:tabLst>
                </a:pPr>
                <a:r>
                  <a:rPr lang="en-US" sz="2800" spc="-5" dirty="0">
                    <a:solidFill>
                      <a:srgbClr val="404040"/>
                    </a:solidFill>
                    <a:latin typeface="Trebuchet MS"/>
                    <a:cs typeface="Trebuchet MS"/>
                  </a:rPr>
                  <a:t>It </a:t>
                </a:r>
                <a:r>
                  <a:rPr lang="en-US" sz="2800" spc="-10" dirty="0">
                    <a:solidFill>
                      <a:srgbClr val="404040"/>
                    </a:solidFill>
                    <a:latin typeface="Trebuchet MS"/>
                    <a:cs typeface="Trebuchet MS"/>
                  </a:rPr>
                  <a:t>has the storage</a:t>
                </a:r>
                <a:r>
                  <a:rPr lang="en-US" sz="2800" spc="30" dirty="0">
                    <a:solidFill>
                      <a:srgbClr val="404040"/>
                    </a:solidFill>
                    <a:latin typeface="Trebuchet MS"/>
                    <a:cs typeface="Trebuchet MS"/>
                  </a:rPr>
                  <a:t> </a:t>
                </a:r>
                <a:r>
                  <a:rPr lang="en-US" sz="2800" spc="-10" dirty="0">
                    <a:solidFill>
                      <a:srgbClr val="404040"/>
                    </a:solidFill>
                    <a:latin typeface="Trebuchet MS"/>
                    <a:cs typeface="Trebuchet MS"/>
                  </a:rPr>
                  <a:t>devices</a:t>
                </a:r>
                <a:endParaRPr lang="en-US" sz="2800" dirty="0">
                  <a:latin typeface="Trebuchet MS"/>
                  <a:cs typeface="Trebuchet MS"/>
                </a:endParaRPr>
              </a:p>
              <a:p>
                <a:pPr marL="355600" marR="5080" indent="-343535" algn="just">
                  <a:lnSpc>
                    <a:spcPct val="100000"/>
                  </a:lnSpc>
                  <a:spcBef>
                    <a:spcPts val="994"/>
                  </a:spcBef>
                  <a:buClr>
                    <a:srgbClr val="1382AC"/>
                  </a:buClr>
                  <a:buSzPct val="80357"/>
                  <a:buFont typeface="Wingdings 3"/>
                  <a:buChar char=""/>
                  <a:tabLst>
                    <a:tab pos="356235" algn="l"/>
                  </a:tabLst>
                </a:pPr>
                <a:r>
                  <a:rPr lang="en-US" sz="2800" spc="-5" dirty="0">
                    <a:solidFill>
                      <a:srgbClr val="404040"/>
                    </a:solidFill>
                    <a:latin typeface="Trebuchet MS"/>
                    <a:cs typeface="Trebuchet MS"/>
                  </a:rPr>
                  <a:t>A system </a:t>
                </a:r>
                <a:r>
                  <a:rPr lang="en-US" sz="2800" spc="-10" dirty="0">
                    <a:solidFill>
                      <a:srgbClr val="404040"/>
                    </a:solidFill>
                    <a:latin typeface="Trebuchet MS"/>
                    <a:cs typeface="Trebuchet MS"/>
                  </a:rPr>
                  <a:t>is </a:t>
                </a:r>
                <a:r>
                  <a:rPr lang="en-US" sz="2800" spc="-5" dirty="0">
                    <a:solidFill>
                      <a:srgbClr val="404040"/>
                    </a:solidFill>
                    <a:latin typeface="Trebuchet MS"/>
                    <a:cs typeface="Trebuchet MS"/>
                  </a:rPr>
                  <a:t>said to possess </a:t>
                </a:r>
                <a:r>
                  <a:rPr lang="en-US" sz="2800" i="1" spc="-5" dirty="0">
                    <a:solidFill>
                      <a:srgbClr val="404040"/>
                    </a:solidFill>
                    <a:latin typeface="Trebuchet MS"/>
                    <a:cs typeface="Trebuchet MS"/>
                  </a:rPr>
                  <a:t>memory </a:t>
                </a:r>
                <a:r>
                  <a:rPr lang="en-US" sz="2800" spc="-10" dirty="0">
                    <a:solidFill>
                      <a:srgbClr val="404040"/>
                    </a:solidFill>
                    <a:latin typeface="Trebuchet MS"/>
                    <a:cs typeface="Trebuchet MS"/>
                  </a:rPr>
                  <a:t>if its  </a:t>
                </a:r>
                <a:r>
                  <a:rPr lang="en-US" sz="2800" spc="-5" dirty="0">
                    <a:solidFill>
                      <a:srgbClr val="404040"/>
                    </a:solidFill>
                    <a:latin typeface="Trebuchet MS"/>
                    <a:cs typeface="Trebuchet MS"/>
                  </a:rPr>
                  <a:t>output </a:t>
                </a:r>
                <a:r>
                  <a:rPr lang="en-US" sz="2800" dirty="0">
                    <a:solidFill>
                      <a:srgbClr val="404040"/>
                    </a:solidFill>
                    <a:latin typeface="Trebuchet MS"/>
                    <a:cs typeface="Trebuchet MS"/>
                  </a:rPr>
                  <a:t>signal </a:t>
                </a:r>
                <a:r>
                  <a:rPr lang="en-US" sz="2800" spc="-5" dirty="0">
                    <a:solidFill>
                      <a:srgbClr val="404040"/>
                    </a:solidFill>
                    <a:latin typeface="Trebuchet MS"/>
                    <a:cs typeface="Trebuchet MS"/>
                  </a:rPr>
                  <a:t>depends on past values </a:t>
                </a:r>
                <a:r>
                  <a:rPr lang="en-US" sz="2800" spc="-10" dirty="0">
                    <a:solidFill>
                      <a:srgbClr val="404040"/>
                    </a:solidFill>
                    <a:latin typeface="Trebuchet MS"/>
                    <a:cs typeface="Trebuchet MS"/>
                  </a:rPr>
                  <a:t>and  </a:t>
                </a:r>
                <a:r>
                  <a:rPr lang="en-US" sz="2800" spc="-5" dirty="0">
                    <a:solidFill>
                      <a:srgbClr val="404040"/>
                    </a:solidFill>
                    <a:latin typeface="Trebuchet MS"/>
                    <a:cs typeface="Trebuchet MS"/>
                  </a:rPr>
                  <a:t>future values of </a:t>
                </a:r>
                <a:r>
                  <a:rPr lang="en-US" sz="2800" spc="-10" dirty="0">
                    <a:solidFill>
                      <a:srgbClr val="404040"/>
                    </a:solidFill>
                    <a:latin typeface="Trebuchet MS"/>
                    <a:cs typeface="Trebuchet MS"/>
                  </a:rPr>
                  <a:t>the input</a:t>
                </a:r>
                <a:r>
                  <a:rPr lang="en-US" sz="2800" spc="20" dirty="0">
                    <a:solidFill>
                      <a:srgbClr val="404040"/>
                    </a:solidFill>
                    <a:latin typeface="Trebuchet MS"/>
                    <a:cs typeface="Trebuchet MS"/>
                  </a:rPr>
                  <a:t> </a:t>
                </a:r>
                <a:r>
                  <a:rPr lang="en-US" sz="2800" spc="-5" dirty="0">
                    <a:solidFill>
                      <a:srgbClr val="404040"/>
                    </a:solidFill>
                    <a:latin typeface="Trebuchet MS"/>
                    <a:cs typeface="Trebuchet MS"/>
                  </a:rPr>
                  <a:t>signal</a:t>
                </a:r>
              </a:p>
              <a:p>
                <a:pPr marL="12065" marR="5080" algn="just">
                  <a:lnSpc>
                    <a:spcPct val="100000"/>
                  </a:lnSpc>
                  <a:spcBef>
                    <a:spcPts val="994"/>
                  </a:spcBef>
                  <a:buClr>
                    <a:srgbClr val="1382AC"/>
                  </a:buClr>
                  <a:buSzPct val="80357"/>
                  <a:tabLst>
                    <a:tab pos="35623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pc="-5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  <a:cs typeface="Trebuchet MS"/>
                        </a:rPr>
                        <m:t>𝑖</m:t>
                      </m:r>
                      <m:d>
                        <m:dPr>
                          <m:ctrlPr>
                            <a:rPr lang="en-US" sz="2800" b="0" i="1" spc="-5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  <a:cs typeface="Trebuchet MS"/>
                            </a:rPr>
                          </m:ctrlPr>
                        </m:dPr>
                        <m:e>
                          <m:r>
                            <a:rPr lang="en-US" sz="2800" b="0" i="1" spc="-5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  <a:cs typeface="Trebuchet MS"/>
                            </a:rPr>
                            <m:t>𝑡</m:t>
                          </m:r>
                        </m:e>
                      </m:d>
                      <m:r>
                        <a:rPr lang="en-US" sz="2800" b="0" i="1" spc="-5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  <a:cs typeface="Trebuchet MS"/>
                        </a:rPr>
                        <m:t>=</m:t>
                      </m:r>
                      <m:f>
                        <m:fPr>
                          <m:ctrlPr>
                            <a:rPr lang="en-US" sz="2800" b="0" i="1" spc="-5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pc="-5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pc="-5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nary>
                        <m:naryPr>
                          <m:ctrlPr>
                            <a:rPr lang="en-US" sz="2800" b="0" i="1" spc="-5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pc="-5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− ∞ </m:t>
                          </m:r>
                        </m:sub>
                        <m:sup>
                          <m:r>
                            <a:rPr lang="en-US" sz="2800" b="0" i="1" spc="-5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800" b="0" i="1" spc="-5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800" b="0" i="1" spc="-5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pc="-5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b="0" i="1" spc="-5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pc="-5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800" b="0" i="1" spc="-5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spc="-5" dirty="0">
                  <a:solidFill>
                    <a:srgbClr val="404040"/>
                  </a:solidFill>
                  <a:latin typeface="Trebuchet MS"/>
                  <a:cs typeface="Trebuchet MS"/>
                </a:endParaRPr>
              </a:p>
              <a:p>
                <a:pPr marL="12065" marR="5080" algn="just">
                  <a:lnSpc>
                    <a:spcPct val="100000"/>
                  </a:lnSpc>
                  <a:spcBef>
                    <a:spcPts val="994"/>
                  </a:spcBef>
                  <a:buClr>
                    <a:srgbClr val="1382AC"/>
                  </a:buClr>
                  <a:buSzPct val="80357"/>
                  <a:tabLst>
                    <a:tab pos="35623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pc="-5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  <a:cs typeface="Trebuchet MS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pc="-5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  <a:cs typeface="Trebuchet MS"/>
                            </a:rPr>
                          </m:ctrlPr>
                        </m:dPr>
                        <m:e>
                          <m:r>
                            <a:rPr lang="en-US" sz="2800" b="0" i="1" spc="-5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  <a:cs typeface="Trebuchet MS"/>
                            </a:rPr>
                            <m:t>𝑛</m:t>
                          </m:r>
                        </m:e>
                      </m:d>
                      <m:r>
                        <a:rPr lang="en-US" sz="2800" b="0" i="1" spc="-5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  <a:cs typeface="Trebuchet MS"/>
                        </a:rPr>
                        <m:t>=</m:t>
                      </m:r>
                      <m:r>
                        <a:rPr lang="en-US" sz="2800" b="0" i="1" spc="-5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  <a:cs typeface="Trebuchet MS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pc="-5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  <a:cs typeface="Trebuchet MS"/>
                            </a:rPr>
                          </m:ctrlPr>
                        </m:dPr>
                        <m:e>
                          <m:r>
                            <a:rPr lang="en-US" sz="2800" b="0" i="1" spc="-5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  <a:cs typeface="Trebuchet MS"/>
                            </a:rPr>
                            <m:t>𝑛</m:t>
                          </m:r>
                        </m:e>
                      </m:d>
                      <m:r>
                        <a:rPr lang="en-US" sz="2800" b="0" i="1" spc="-5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  <a:cs typeface="Trebuchet MS"/>
                        </a:rPr>
                        <m:t>+</m:t>
                      </m:r>
                      <m:r>
                        <a:rPr lang="en-US" sz="2800" b="0" i="1" spc="-5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  <a:cs typeface="Trebuchet MS"/>
                        </a:rPr>
                        <m:t>𝑥</m:t>
                      </m:r>
                      <m:r>
                        <a:rPr lang="en-US" sz="2800" b="0" i="1" spc="-5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  <a:cs typeface="Trebuchet MS"/>
                        </a:rPr>
                        <m:t>[</m:t>
                      </m:r>
                      <m:r>
                        <a:rPr lang="en-US" sz="2800" b="0" i="1" spc="-5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  <a:cs typeface="Trebuchet MS"/>
                        </a:rPr>
                        <m:t>𝑛</m:t>
                      </m:r>
                      <m:r>
                        <a:rPr lang="en-US" sz="2800" b="0" i="1" spc="-5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  <a:cs typeface="Trebuchet MS"/>
                        </a:rPr>
                        <m:t>−1]</m:t>
                      </m:r>
                    </m:oMath>
                  </m:oMathPara>
                </a14:m>
                <a:endParaRPr lang="en-US" sz="2800" spc="-5" dirty="0">
                  <a:solidFill>
                    <a:srgbClr val="404040"/>
                  </a:solidFill>
                  <a:latin typeface="Trebuchet MS"/>
                  <a:cs typeface="Trebuchet MS"/>
                </a:endParaRPr>
              </a:p>
            </p:txBody>
          </p:sp>
        </mc:Choice>
        <mc:Fallback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39" y="1417599"/>
                <a:ext cx="7614920" cy="4073359"/>
              </a:xfrm>
              <a:prstGeom prst="rect">
                <a:avLst/>
              </a:prstGeom>
              <a:blipFill>
                <a:blip r:embed="rId2"/>
                <a:stretch>
                  <a:fillRect l="-2000" r="-2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655850"/>
            <a:ext cx="368427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i="0" dirty="0">
                <a:latin typeface="Trebuchet MS"/>
                <a:cs typeface="Trebuchet MS"/>
              </a:rPr>
              <a:t>Invertible</a:t>
            </a:r>
            <a:r>
              <a:rPr i="0" spc="-80" dirty="0">
                <a:latin typeface="Trebuchet MS"/>
                <a:cs typeface="Trebuchet MS"/>
              </a:rPr>
              <a:t> </a:t>
            </a:r>
            <a:r>
              <a:rPr i="0" spc="-10" dirty="0">
                <a:latin typeface="Trebuchet MS"/>
                <a:cs typeface="Trebuchet MS"/>
              </a:rPr>
              <a:t>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686DD3-5E75-4C67-9F8B-36E1C26D5A96}"/>
                  </a:ext>
                </a:extLst>
              </p:cNvPr>
              <p:cNvSpPr txBox="1"/>
              <p:nvPr/>
            </p:nvSpPr>
            <p:spPr>
              <a:xfrm>
                <a:off x="788954" y="1600200"/>
                <a:ext cx="7516846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/>
                  <a:t>A system is said to be invertible, if a distinct input produces a distinct output. For two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an invertible system produces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. For every invertible system, there exists an inverse system.</a:t>
                </a:r>
                <a:endParaRPr lang="en-IN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686DD3-5E75-4C67-9F8B-36E1C26D5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54" y="1600200"/>
                <a:ext cx="7516846" cy="1938992"/>
              </a:xfrm>
              <a:prstGeom prst="rect">
                <a:avLst/>
              </a:prstGeom>
              <a:blipFill>
                <a:blip r:embed="rId2"/>
                <a:stretch>
                  <a:fillRect l="-1216" t="-2516" r="-1216" b="-59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0355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95782"/>
            <a:ext cx="373062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2050" algn="l"/>
              </a:tabLst>
            </a:pPr>
            <a:r>
              <a:rPr sz="3500" dirty="0"/>
              <a:t>Memo</a:t>
            </a:r>
            <a:r>
              <a:rPr sz="3500" spc="5" dirty="0"/>
              <a:t>r</a:t>
            </a:r>
            <a:r>
              <a:rPr sz="3500" dirty="0"/>
              <a:t>yless	System</a:t>
            </a:r>
            <a:endParaRPr sz="3500"/>
          </a:p>
        </p:txBody>
      </p:sp>
      <p:sp>
        <p:nvSpPr>
          <p:cNvPr id="3" name="object 3"/>
          <p:cNvSpPr txBox="1"/>
          <p:nvPr/>
        </p:nvSpPr>
        <p:spPr>
          <a:xfrm>
            <a:off x="1307083" y="1583182"/>
            <a:ext cx="7440295" cy="1249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"/>
                <a:cs typeface="Cambria"/>
              </a:rPr>
              <a:t>A </a:t>
            </a:r>
            <a:r>
              <a:rPr sz="2400" spc="-10" dirty="0">
                <a:solidFill>
                  <a:srgbClr val="404040"/>
                </a:solidFill>
                <a:latin typeface="Cambria"/>
                <a:cs typeface="Cambria"/>
              </a:rPr>
              <a:t>system </a:t>
            </a:r>
            <a:r>
              <a:rPr sz="2400" dirty="0">
                <a:solidFill>
                  <a:srgbClr val="404040"/>
                </a:solidFill>
                <a:latin typeface="Cambria"/>
                <a:cs typeface="Cambria"/>
              </a:rPr>
              <a:t>is </a:t>
            </a:r>
            <a:r>
              <a:rPr sz="2400" spc="-10" dirty="0">
                <a:solidFill>
                  <a:srgbClr val="404040"/>
                </a:solidFill>
                <a:latin typeface="Cambria"/>
                <a:cs typeface="Cambria"/>
              </a:rPr>
              <a:t>memoryless </a:t>
            </a:r>
            <a:r>
              <a:rPr sz="2400" dirty="0">
                <a:solidFill>
                  <a:srgbClr val="404040"/>
                </a:solidFill>
                <a:latin typeface="Cambria"/>
                <a:cs typeface="Cambria"/>
              </a:rPr>
              <a:t>if </a:t>
            </a:r>
            <a:r>
              <a:rPr sz="2400" spc="-5" dirty="0">
                <a:solidFill>
                  <a:srgbClr val="404040"/>
                </a:solidFill>
                <a:latin typeface="Cambria"/>
                <a:cs typeface="Cambria"/>
              </a:rPr>
              <a:t>the </a:t>
            </a:r>
            <a:r>
              <a:rPr sz="2400" dirty="0">
                <a:solidFill>
                  <a:srgbClr val="404040"/>
                </a:solidFill>
                <a:latin typeface="Cambria"/>
                <a:cs typeface="Cambria"/>
              </a:rPr>
              <a:t>output y[n] </a:t>
            </a:r>
            <a:r>
              <a:rPr sz="2400" spc="-5" dirty="0">
                <a:solidFill>
                  <a:srgbClr val="404040"/>
                </a:solidFill>
                <a:latin typeface="Cambria"/>
                <a:cs typeface="Cambria"/>
              </a:rPr>
              <a:t>at </a:t>
            </a:r>
            <a:r>
              <a:rPr sz="2400" spc="-15" dirty="0">
                <a:solidFill>
                  <a:srgbClr val="404040"/>
                </a:solidFill>
                <a:latin typeface="Cambria"/>
                <a:cs typeface="Cambria"/>
              </a:rPr>
              <a:t>every value  </a:t>
            </a:r>
            <a:r>
              <a:rPr sz="2400" dirty="0">
                <a:solidFill>
                  <a:srgbClr val="404040"/>
                </a:solidFill>
                <a:latin typeface="Cambria"/>
                <a:cs typeface="Cambria"/>
              </a:rPr>
              <a:t>of n </a:t>
            </a:r>
            <a:r>
              <a:rPr sz="2400" spc="-5" dirty="0">
                <a:solidFill>
                  <a:srgbClr val="404040"/>
                </a:solidFill>
                <a:latin typeface="Cambria"/>
                <a:cs typeface="Cambria"/>
              </a:rPr>
              <a:t>depends </a:t>
            </a:r>
            <a:r>
              <a:rPr sz="2400" spc="-15" dirty="0">
                <a:solidFill>
                  <a:srgbClr val="404040"/>
                </a:solidFill>
                <a:latin typeface="Cambria"/>
                <a:cs typeface="Cambria"/>
              </a:rPr>
              <a:t>only </a:t>
            </a:r>
            <a:r>
              <a:rPr sz="2400" dirty="0">
                <a:solidFill>
                  <a:srgbClr val="404040"/>
                </a:solidFill>
                <a:latin typeface="Cambria"/>
                <a:cs typeface="Cambria"/>
              </a:rPr>
              <a:t>on </a:t>
            </a:r>
            <a:r>
              <a:rPr sz="2400" spc="-5" dirty="0">
                <a:solidFill>
                  <a:srgbClr val="404040"/>
                </a:solidFill>
                <a:latin typeface="Cambria"/>
                <a:cs typeface="Cambria"/>
              </a:rPr>
              <a:t>the input x[n] at the </a:t>
            </a:r>
            <a:r>
              <a:rPr sz="2400" dirty="0">
                <a:solidFill>
                  <a:srgbClr val="404040"/>
                </a:solidFill>
                <a:latin typeface="Cambria"/>
                <a:cs typeface="Cambria"/>
              </a:rPr>
              <a:t>same </a:t>
            </a:r>
            <a:r>
              <a:rPr sz="2400" spc="-15" dirty="0">
                <a:solidFill>
                  <a:srgbClr val="404040"/>
                </a:solidFill>
                <a:latin typeface="Cambria"/>
                <a:cs typeface="Cambria"/>
              </a:rPr>
              <a:t>value </a:t>
            </a:r>
            <a:r>
              <a:rPr sz="2400" dirty="0">
                <a:solidFill>
                  <a:srgbClr val="404040"/>
                </a:solidFill>
                <a:latin typeface="Cambria"/>
                <a:cs typeface="Cambria"/>
              </a:rPr>
              <a:t>of</a:t>
            </a:r>
            <a:r>
              <a:rPr sz="2400" spc="-2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"/>
                <a:cs typeface="Cambria"/>
              </a:rPr>
              <a:t>n</a:t>
            </a:r>
            <a:endParaRPr sz="2400">
              <a:latin typeface="Cambria"/>
              <a:cs typeface="Cambria"/>
            </a:endParaRPr>
          </a:p>
          <a:p>
            <a:pPr marL="182880">
              <a:lnSpc>
                <a:spcPct val="100000"/>
              </a:lnSpc>
              <a:spcBef>
                <a:spcPts val="994"/>
              </a:spcBef>
            </a:pPr>
            <a:r>
              <a:rPr sz="2400" spc="-10" dirty="0">
                <a:solidFill>
                  <a:srgbClr val="0000FF"/>
                </a:solidFill>
                <a:latin typeface="Cambria"/>
                <a:cs typeface="Cambria"/>
              </a:rPr>
              <a:t>Example</a:t>
            </a:r>
            <a:r>
              <a:rPr sz="2400" spc="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"/>
                <a:cs typeface="Cambria"/>
              </a:rPr>
              <a:t>: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7772" y="2933141"/>
            <a:ext cx="9302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Cambria"/>
                <a:cs typeface="Cambria"/>
              </a:rPr>
              <a:t>S</a:t>
            </a:r>
            <a:r>
              <a:rPr sz="2400" spc="-10" dirty="0">
                <a:solidFill>
                  <a:srgbClr val="404040"/>
                </a:solidFill>
                <a:latin typeface="Cambria"/>
                <a:cs typeface="Cambria"/>
              </a:rPr>
              <a:t>q</a:t>
            </a:r>
            <a:r>
              <a:rPr sz="2400" spc="-5" dirty="0">
                <a:solidFill>
                  <a:srgbClr val="404040"/>
                </a:solidFill>
                <a:latin typeface="Cambria"/>
                <a:cs typeface="Cambria"/>
              </a:rPr>
              <a:t>ua</a:t>
            </a:r>
            <a:r>
              <a:rPr sz="2400" spc="-40" dirty="0">
                <a:solidFill>
                  <a:srgbClr val="404040"/>
                </a:solidFill>
                <a:latin typeface="Cambria"/>
                <a:cs typeface="Cambria"/>
              </a:rPr>
              <a:t>r</a:t>
            </a:r>
            <a:r>
              <a:rPr sz="2400" dirty="0">
                <a:solidFill>
                  <a:srgbClr val="404040"/>
                </a:solidFill>
                <a:latin typeface="Cambria"/>
                <a:cs typeface="Cambria"/>
              </a:rPr>
              <a:t>e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7772" y="3919854"/>
            <a:ext cx="582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Cambria"/>
                <a:cs typeface="Cambria"/>
              </a:rPr>
              <a:t>Sign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77772" y="4779619"/>
            <a:ext cx="2468880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6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Cambria"/>
                <a:cs typeface="Cambria"/>
              </a:rPr>
              <a:t>counter </a:t>
            </a:r>
            <a:r>
              <a:rPr sz="2400" spc="-10" dirty="0">
                <a:solidFill>
                  <a:srgbClr val="0000FF"/>
                </a:solidFill>
                <a:latin typeface="Cambria"/>
                <a:cs typeface="Cambria"/>
              </a:rPr>
              <a:t>example</a:t>
            </a:r>
            <a:r>
              <a:rPr sz="2400" spc="-10" dirty="0">
                <a:solidFill>
                  <a:srgbClr val="404040"/>
                </a:solidFill>
                <a:latin typeface="Cambria"/>
                <a:cs typeface="Cambria"/>
              </a:rPr>
              <a:t>:  </a:t>
            </a:r>
            <a:r>
              <a:rPr sz="2400" spc="-5" dirty="0">
                <a:solidFill>
                  <a:srgbClr val="404040"/>
                </a:solidFill>
                <a:latin typeface="Cambria"/>
                <a:cs typeface="Cambria"/>
              </a:rPr>
              <a:t>Ideal </a:t>
            </a:r>
            <a:r>
              <a:rPr sz="2400" spc="-10" dirty="0">
                <a:solidFill>
                  <a:srgbClr val="404040"/>
                </a:solidFill>
                <a:latin typeface="Cambria"/>
                <a:cs typeface="Cambria"/>
              </a:rPr>
              <a:t>Delay</a:t>
            </a:r>
            <a:r>
              <a:rPr sz="2400" spc="-65" dirty="0">
                <a:solidFill>
                  <a:srgbClr val="404040"/>
                </a:solidFill>
                <a:latin typeface="Cambria"/>
                <a:cs typeface="Cambria"/>
              </a:rPr>
              <a:t> </a:t>
            </a:r>
            <a:r>
              <a:rPr sz="2400" spc="-20" dirty="0">
                <a:solidFill>
                  <a:srgbClr val="404040"/>
                </a:solidFill>
                <a:latin typeface="Cambria"/>
                <a:cs typeface="Cambria"/>
              </a:rPr>
              <a:t>System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45989" y="2730345"/>
            <a:ext cx="1621790" cy="481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50" spc="-160" dirty="0">
                <a:latin typeface="Verdana"/>
                <a:cs typeface="Verdana"/>
              </a:rPr>
              <a:t>y</a:t>
            </a:r>
            <a:r>
              <a:rPr sz="2150" spc="-260" dirty="0">
                <a:latin typeface="Verdana"/>
                <a:cs typeface="Verdana"/>
              </a:rPr>
              <a:t>[</a:t>
            </a:r>
            <a:r>
              <a:rPr sz="2150" spc="-220" dirty="0">
                <a:latin typeface="Verdana"/>
                <a:cs typeface="Verdana"/>
              </a:rPr>
              <a:t>n</a:t>
            </a:r>
            <a:r>
              <a:rPr sz="2150" spc="55" dirty="0">
                <a:latin typeface="Verdana"/>
                <a:cs typeface="Verdana"/>
              </a:rPr>
              <a:t>]</a:t>
            </a:r>
            <a:r>
              <a:rPr sz="2150" spc="-280" dirty="0">
                <a:latin typeface="Verdana"/>
                <a:cs typeface="Verdana"/>
              </a:rPr>
              <a:t> </a:t>
            </a:r>
            <a:r>
              <a:rPr sz="2150" spc="65" dirty="0">
                <a:latin typeface="Symbol"/>
                <a:cs typeface="Symbol"/>
              </a:rPr>
              <a:t></a:t>
            </a:r>
            <a:r>
              <a:rPr sz="2150" spc="80" dirty="0">
                <a:latin typeface="Times New Roman"/>
                <a:cs typeface="Times New Roman"/>
              </a:rPr>
              <a:t> </a:t>
            </a:r>
            <a:r>
              <a:rPr sz="3000" spc="-409" dirty="0">
                <a:latin typeface="Symbol"/>
                <a:cs typeface="Symbol"/>
              </a:rPr>
              <a:t></a:t>
            </a:r>
            <a:r>
              <a:rPr sz="2150" spc="-160" dirty="0">
                <a:latin typeface="Verdana"/>
                <a:cs typeface="Verdana"/>
              </a:rPr>
              <a:t>x</a:t>
            </a:r>
            <a:r>
              <a:rPr sz="2150" spc="-260" dirty="0">
                <a:latin typeface="Verdana"/>
                <a:cs typeface="Verdana"/>
              </a:rPr>
              <a:t>[</a:t>
            </a:r>
            <a:r>
              <a:rPr sz="2150" spc="-220" dirty="0">
                <a:latin typeface="Verdana"/>
                <a:cs typeface="Verdana"/>
              </a:rPr>
              <a:t>n</a:t>
            </a:r>
            <a:r>
              <a:rPr sz="2150" spc="-125" dirty="0">
                <a:latin typeface="Verdana"/>
                <a:cs typeface="Verdana"/>
              </a:rPr>
              <a:t>]</a:t>
            </a:r>
            <a:r>
              <a:rPr sz="3000" spc="-480" dirty="0">
                <a:latin typeface="Symbol"/>
                <a:cs typeface="Symbol"/>
              </a:rPr>
              <a:t></a:t>
            </a:r>
            <a:r>
              <a:rPr sz="1875" spc="67" baseline="53333" dirty="0">
                <a:latin typeface="Verdana"/>
                <a:cs typeface="Verdana"/>
              </a:rPr>
              <a:t>2</a:t>
            </a:r>
            <a:endParaRPr sz="1875" baseline="53333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33684" y="3588314"/>
            <a:ext cx="2054225" cy="4692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spc="-130" dirty="0">
                <a:latin typeface="Verdana"/>
                <a:cs typeface="Verdana"/>
              </a:rPr>
              <a:t>y[n] </a:t>
            </a:r>
            <a:r>
              <a:rPr sz="2100" spc="30" dirty="0">
                <a:latin typeface="Symbol"/>
                <a:cs typeface="Symbol"/>
              </a:rPr>
              <a:t></a:t>
            </a:r>
            <a:r>
              <a:rPr sz="2100" spc="-5" dirty="0">
                <a:latin typeface="Times New Roman"/>
                <a:cs typeface="Times New Roman"/>
              </a:rPr>
              <a:t> </a:t>
            </a:r>
            <a:r>
              <a:rPr sz="2100" spc="-200" dirty="0">
                <a:latin typeface="Verdana"/>
                <a:cs typeface="Verdana"/>
              </a:rPr>
              <a:t>sign</a:t>
            </a:r>
            <a:r>
              <a:rPr sz="2900" spc="-200" dirty="0">
                <a:latin typeface="Symbol"/>
                <a:cs typeface="Symbol"/>
              </a:rPr>
              <a:t></a:t>
            </a:r>
            <a:r>
              <a:rPr sz="2100" spc="-200" dirty="0">
                <a:latin typeface="Verdana"/>
                <a:cs typeface="Verdana"/>
              </a:rPr>
              <a:t>x[n]</a:t>
            </a:r>
            <a:r>
              <a:rPr sz="2900" spc="-200" dirty="0">
                <a:latin typeface="Symbol"/>
                <a:cs typeface="Symbol"/>
              </a:rPr>
              <a:t>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99294" y="5001255"/>
            <a:ext cx="1960245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050" spc="-105" dirty="0">
                <a:latin typeface="Verdana"/>
                <a:cs typeface="Verdana"/>
              </a:rPr>
              <a:t>y[n] </a:t>
            </a:r>
            <a:r>
              <a:rPr sz="2050" spc="40" dirty="0">
                <a:latin typeface="Symbol"/>
                <a:cs typeface="Symbol"/>
              </a:rPr>
              <a:t></a:t>
            </a:r>
            <a:r>
              <a:rPr sz="2050" spc="40" dirty="0">
                <a:latin typeface="Times New Roman"/>
                <a:cs typeface="Times New Roman"/>
              </a:rPr>
              <a:t> </a:t>
            </a:r>
            <a:r>
              <a:rPr sz="2050" spc="-85" dirty="0">
                <a:latin typeface="Verdana"/>
                <a:cs typeface="Verdana"/>
              </a:rPr>
              <a:t>x[n </a:t>
            </a:r>
            <a:r>
              <a:rPr sz="2050" spc="40" dirty="0">
                <a:latin typeface="Symbol"/>
                <a:cs typeface="Symbol"/>
              </a:rPr>
              <a:t></a:t>
            </a:r>
            <a:r>
              <a:rPr sz="2050" spc="-204" dirty="0">
                <a:latin typeface="Times New Roman"/>
                <a:cs typeface="Times New Roman"/>
              </a:rPr>
              <a:t> </a:t>
            </a:r>
            <a:r>
              <a:rPr sz="2050" spc="60" dirty="0">
                <a:latin typeface="Verdana"/>
                <a:cs typeface="Verdana"/>
              </a:rPr>
              <a:t>n</a:t>
            </a:r>
            <a:r>
              <a:rPr sz="1800" spc="89" baseline="-23148" dirty="0">
                <a:latin typeface="Verdana"/>
                <a:cs typeface="Verdana"/>
              </a:rPr>
              <a:t>o</a:t>
            </a:r>
            <a:r>
              <a:rPr sz="2050" spc="60" dirty="0">
                <a:latin typeface="Verdana"/>
                <a:cs typeface="Verdana"/>
              </a:rPr>
              <a:t>]</a:t>
            </a:r>
            <a:endParaRPr sz="2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841" y="629158"/>
            <a:ext cx="46443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i="0" spc="-15" dirty="0">
                <a:solidFill>
                  <a:srgbClr val="1382AC"/>
                </a:solidFill>
                <a:latin typeface="Trebuchet MS"/>
                <a:cs typeface="Trebuchet MS"/>
              </a:rPr>
              <a:t>Discrete-Time</a:t>
            </a:r>
            <a:r>
              <a:rPr b="0" i="0" spc="-80" dirty="0">
                <a:solidFill>
                  <a:srgbClr val="1382AC"/>
                </a:solidFill>
                <a:latin typeface="Trebuchet MS"/>
                <a:cs typeface="Trebuchet MS"/>
              </a:rPr>
              <a:t> </a:t>
            </a:r>
            <a:r>
              <a:rPr b="0" i="0" dirty="0">
                <a:solidFill>
                  <a:srgbClr val="1382AC"/>
                </a:solidFill>
                <a:latin typeface="Trebuchet MS"/>
                <a:cs typeface="Trebuchet MS"/>
              </a:rPr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6841" y="1648714"/>
            <a:ext cx="7077075" cy="519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1945"/>
              </a:lnSpc>
              <a:spcBef>
                <a:spcPts val="100"/>
              </a:spcBef>
              <a:buClr>
                <a:srgbClr val="1382AC"/>
              </a:buClr>
              <a:buSzPct val="80555"/>
              <a:buFont typeface="Wingdings 3"/>
              <a:buChar char=""/>
              <a:tabLst>
                <a:tab pos="354965" algn="l"/>
                <a:tab pos="355600" algn="l"/>
              </a:tabLst>
            </a:pP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Discrete-Time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Sequence is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mathematical operation that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maps</a:t>
            </a:r>
            <a:r>
              <a:rPr sz="1800"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endParaRPr sz="1800">
              <a:latin typeface="Trebuchet MS"/>
              <a:cs typeface="Trebuchet MS"/>
            </a:endParaRPr>
          </a:p>
          <a:p>
            <a:pPr marL="355600">
              <a:lnSpc>
                <a:spcPts val="1945"/>
              </a:lnSpc>
            </a:pP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given input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sequence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x[n] into an output sequence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y[n]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6841" y="3146062"/>
            <a:ext cx="3614420" cy="71755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60"/>
              </a:spcBef>
              <a:buClr>
                <a:srgbClr val="1382AC"/>
              </a:buClr>
              <a:buSzPct val="80555"/>
              <a:buFont typeface="Wingdings 3"/>
              <a:buChar char="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Example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Discrete-Time</a:t>
            </a:r>
            <a:r>
              <a:rPr sz="1800" spc="-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Systems</a:t>
            </a:r>
            <a:endParaRPr sz="1800">
              <a:latin typeface="Trebuchet MS"/>
              <a:cs typeface="Trebuchet MS"/>
            </a:endParaRPr>
          </a:p>
          <a:p>
            <a:pPr marL="756285" lvl="1" indent="-287020">
              <a:lnSpc>
                <a:spcPct val="100000"/>
              </a:lnSpc>
              <a:spcBef>
                <a:spcPts val="565"/>
              </a:spcBef>
              <a:buClr>
                <a:srgbClr val="1382AC"/>
              </a:buClr>
              <a:buSzPct val="80555"/>
              <a:buFont typeface="Wingdings 3"/>
              <a:buChar char=""/>
              <a:tabLst>
                <a:tab pos="756920" algn="l"/>
              </a:tabLst>
            </a:pP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Moving (Running)</a:t>
            </a:r>
            <a:r>
              <a:rPr sz="1800" spc="-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404040"/>
                </a:solidFill>
                <a:latin typeface="Trebuchet MS"/>
                <a:cs typeface="Trebuchet MS"/>
              </a:rPr>
              <a:t>Average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4387" y="2806686"/>
            <a:ext cx="184658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25" dirty="0">
                <a:latin typeface="Verdana"/>
                <a:cs typeface="Verdana"/>
              </a:rPr>
              <a:t>y[n] </a:t>
            </a:r>
            <a:r>
              <a:rPr sz="2100" spc="30" dirty="0">
                <a:latin typeface="Symbol"/>
                <a:cs typeface="Symbol"/>
              </a:rPr>
              <a:t></a:t>
            </a:r>
            <a:r>
              <a:rPr sz="2100" spc="95" dirty="0">
                <a:latin typeface="Times New Roman"/>
                <a:cs typeface="Times New Roman"/>
              </a:rPr>
              <a:t> </a:t>
            </a:r>
            <a:r>
              <a:rPr sz="2100" spc="-90" dirty="0">
                <a:latin typeface="Verdana"/>
                <a:cs typeface="Verdana"/>
              </a:rPr>
              <a:t>T{x[n]}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09744" y="2522220"/>
            <a:ext cx="1397635" cy="754380"/>
          </a:xfrm>
          <a:prstGeom prst="rect">
            <a:avLst/>
          </a:prstGeom>
          <a:solidFill>
            <a:srgbClr val="DFE2E4"/>
          </a:solidFill>
          <a:ln w="9144">
            <a:solidFill>
              <a:srgbClr val="000000"/>
            </a:solidFill>
          </a:ln>
        </p:spPr>
        <p:txBody>
          <a:bodyPr vert="horz" wrap="square" lIns="0" tIns="222885" rIns="0" bIns="0" rtlCol="0">
            <a:spAutoFit/>
          </a:bodyPr>
          <a:lstStyle/>
          <a:p>
            <a:pPr marL="412750">
              <a:lnSpc>
                <a:spcPct val="100000"/>
              </a:lnSpc>
              <a:spcBef>
                <a:spcPts val="1755"/>
              </a:spcBef>
            </a:pPr>
            <a:r>
              <a:rPr sz="2000" spc="-5" dirty="0">
                <a:latin typeface="Verdana"/>
                <a:cs typeface="Verdana"/>
              </a:rPr>
              <a:t>T{.}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08857" y="2732024"/>
            <a:ext cx="5695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Verdana"/>
                <a:cs typeface="Verdana"/>
              </a:rPr>
              <a:t>x[</a:t>
            </a:r>
            <a:r>
              <a:rPr sz="2000" spc="5" dirty="0">
                <a:latin typeface="Verdana"/>
                <a:cs typeface="Verdana"/>
              </a:rPr>
              <a:t>n</a:t>
            </a:r>
            <a:r>
              <a:rPr sz="2000" dirty="0">
                <a:latin typeface="Verdana"/>
                <a:cs typeface="Verdana"/>
              </a:rPr>
              <a:t>]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50811" y="2732024"/>
            <a:ext cx="5695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Verdana"/>
                <a:cs typeface="Verdana"/>
              </a:rPr>
              <a:t>y[</a:t>
            </a:r>
            <a:r>
              <a:rPr sz="2000" spc="5" dirty="0">
                <a:latin typeface="Verdana"/>
                <a:cs typeface="Verdana"/>
              </a:rPr>
              <a:t>n</a:t>
            </a:r>
            <a:r>
              <a:rPr sz="2000" dirty="0">
                <a:latin typeface="Verdana"/>
                <a:cs typeface="Verdana"/>
              </a:rPr>
              <a:t>]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46447" y="2857500"/>
            <a:ext cx="463550" cy="76200"/>
          </a:xfrm>
          <a:custGeom>
            <a:avLst/>
            <a:gdLst/>
            <a:ahLst/>
            <a:cxnLst/>
            <a:rect l="l" t="t" r="r" b="b"/>
            <a:pathLst>
              <a:path w="463550" h="76200">
                <a:moveTo>
                  <a:pt x="387350" y="0"/>
                </a:moveTo>
                <a:lnTo>
                  <a:pt x="387350" y="76200"/>
                </a:lnTo>
                <a:lnTo>
                  <a:pt x="450850" y="44450"/>
                </a:lnTo>
                <a:lnTo>
                  <a:pt x="400050" y="44450"/>
                </a:lnTo>
                <a:lnTo>
                  <a:pt x="400050" y="31750"/>
                </a:lnTo>
                <a:lnTo>
                  <a:pt x="450850" y="31750"/>
                </a:lnTo>
                <a:lnTo>
                  <a:pt x="387350" y="0"/>
                </a:lnTo>
                <a:close/>
              </a:path>
              <a:path w="463550" h="76200">
                <a:moveTo>
                  <a:pt x="38735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87350" y="44450"/>
                </a:lnTo>
                <a:lnTo>
                  <a:pt x="387350" y="31750"/>
                </a:lnTo>
                <a:close/>
              </a:path>
              <a:path w="463550" h="76200">
                <a:moveTo>
                  <a:pt x="450850" y="31750"/>
                </a:moveTo>
                <a:lnTo>
                  <a:pt x="400050" y="31750"/>
                </a:lnTo>
                <a:lnTo>
                  <a:pt x="400050" y="44450"/>
                </a:lnTo>
                <a:lnTo>
                  <a:pt x="450850" y="44450"/>
                </a:lnTo>
                <a:lnTo>
                  <a:pt x="463550" y="38100"/>
                </a:lnTo>
                <a:lnTo>
                  <a:pt x="45085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48400" y="2857500"/>
            <a:ext cx="536575" cy="76200"/>
          </a:xfrm>
          <a:custGeom>
            <a:avLst/>
            <a:gdLst/>
            <a:ahLst/>
            <a:cxnLst/>
            <a:rect l="l" t="t" r="r" b="b"/>
            <a:pathLst>
              <a:path w="536575" h="76200">
                <a:moveTo>
                  <a:pt x="460375" y="0"/>
                </a:moveTo>
                <a:lnTo>
                  <a:pt x="460375" y="76200"/>
                </a:lnTo>
                <a:lnTo>
                  <a:pt x="523875" y="44450"/>
                </a:lnTo>
                <a:lnTo>
                  <a:pt x="473075" y="44450"/>
                </a:lnTo>
                <a:lnTo>
                  <a:pt x="473075" y="31750"/>
                </a:lnTo>
                <a:lnTo>
                  <a:pt x="523875" y="31750"/>
                </a:lnTo>
                <a:lnTo>
                  <a:pt x="460375" y="0"/>
                </a:lnTo>
                <a:close/>
              </a:path>
              <a:path w="536575" h="76200">
                <a:moveTo>
                  <a:pt x="46037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60375" y="44450"/>
                </a:lnTo>
                <a:lnTo>
                  <a:pt x="460375" y="31750"/>
                </a:lnTo>
                <a:close/>
              </a:path>
              <a:path w="536575" h="76200">
                <a:moveTo>
                  <a:pt x="523875" y="31750"/>
                </a:moveTo>
                <a:lnTo>
                  <a:pt x="473075" y="31750"/>
                </a:lnTo>
                <a:lnTo>
                  <a:pt x="473075" y="44450"/>
                </a:lnTo>
                <a:lnTo>
                  <a:pt x="523875" y="44450"/>
                </a:lnTo>
                <a:lnTo>
                  <a:pt x="536575" y="38100"/>
                </a:lnTo>
                <a:lnTo>
                  <a:pt x="523875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18641" y="3975604"/>
            <a:ext cx="5267325" cy="229806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1085"/>
              </a:spcBef>
            </a:pPr>
            <a:r>
              <a:rPr sz="2100" spc="-125" dirty="0">
                <a:latin typeface="Verdana"/>
                <a:cs typeface="Verdana"/>
              </a:rPr>
              <a:t>y[n]</a:t>
            </a:r>
            <a:r>
              <a:rPr sz="2100" spc="-220" dirty="0">
                <a:latin typeface="Verdana"/>
                <a:cs typeface="Verdana"/>
              </a:rPr>
              <a:t> </a:t>
            </a:r>
            <a:r>
              <a:rPr sz="2100" spc="40" dirty="0">
                <a:latin typeface="Symbol"/>
                <a:cs typeface="Symbol"/>
              </a:rPr>
              <a:t></a:t>
            </a:r>
            <a:r>
              <a:rPr sz="2100" spc="155" dirty="0">
                <a:latin typeface="Times New Roman"/>
                <a:cs typeface="Times New Roman"/>
              </a:rPr>
              <a:t> </a:t>
            </a:r>
            <a:r>
              <a:rPr sz="2100" spc="-125" dirty="0">
                <a:latin typeface="Verdana"/>
                <a:cs typeface="Verdana"/>
              </a:rPr>
              <a:t>x[n]</a:t>
            </a:r>
            <a:r>
              <a:rPr sz="2100" spc="-350" dirty="0">
                <a:latin typeface="Verdana"/>
                <a:cs typeface="Verdana"/>
              </a:rPr>
              <a:t> </a:t>
            </a:r>
            <a:r>
              <a:rPr sz="2100" spc="40" dirty="0">
                <a:latin typeface="Symbol"/>
                <a:cs typeface="Symbol"/>
              </a:rPr>
              <a:t>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-105" dirty="0">
                <a:latin typeface="Verdana"/>
                <a:cs typeface="Verdana"/>
              </a:rPr>
              <a:t>x[n</a:t>
            </a:r>
            <a:r>
              <a:rPr sz="2100" spc="-275" dirty="0">
                <a:latin typeface="Verdana"/>
                <a:cs typeface="Verdana"/>
              </a:rPr>
              <a:t> </a:t>
            </a:r>
            <a:r>
              <a:rPr sz="2100" spc="40" dirty="0">
                <a:latin typeface="Symbol"/>
                <a:cs typeface="Symbol"/>
              </a:rPr>
              <a:t></a:t>
            </a:r>
            <a:r>
              <a:rPr sz="2100" spc="-175" dirty="0">
                <a:latin typeface="Times New Roman"/>
                <a:cs typeface="Times New Roman"/>
              </a:rPr>
              <a:t> </a:t>
            </a:r>
            <a:r>
              <a:rPr sz="2100" spc="-95" dirty="0">
                <a:latin typeface="Verdana"/>
                <a:cs typeface="Verdana"/>
              </a:rPr>
              <a:t>1]</a:t>
            </a:r>
            <a:r>
              <a:rPr sz="2100" spc="-350" dirty="0">
                <a:latin typeface="Verdana"/>
                <a:cs typeface="Verdana"/>
              </a:rPr>
              <a:t> </a:t>
            </a:r>
            <a:r>
              <a:rPr sz="2100" spc="40" dirty="0">
                <a:latin typeface="Symbol"/>
                <a:cs typeface="Symbol"/>
              </a:rPr>
              <a:t>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-105" dirty="0">
                <a:latin typeface="Verdana"/>
                <a:cs typeface="Verdana"/>
              </a:rPr>
              <a:t>x[n</a:t>
            </a:r>
            <a:r>
              <a:rPr sz="2100" spc="-275" dirty="0">
                <a:latin typeface="Verdana"/>
                <a:cs typeface="Verdana"/>
              </a:rPr>
              <a:t> </a:t>
            </a:r>
            <a:r>
              <a:rPr sz="2100" spc="40" dirty="0">
                <a:latin typeface="Symbol"/>
                <a:cs typeface="Symbol"/>
              </a:rPr>
              <a:t></a:t>
            </a:r>
            <a:r>
              <a:rPr sz="2100" spc="-75" dirty="0">
                <a:latin typeface="Times New Roman"/>
                <a:cs typeface="Times New Roman"/>
              </a:rPr>
              <a:t> </a:t>
            </a:r>
            <a:r>
              <a:rPr sz="2100" spc="-45" dirty="0">
                <a:latin typeface="Verdana"/>
                <a:cs typeface="Verdana"/>
              </a:rPr>
              <a:t>2]</a:t>
            </a:r>
            <a:r>
              <a:rPr sz="2100" spc="-350" dirty="0">
                <a:latin typeface="Verdana"/>
                <a:cs typeface="Verdana"/>
              </a:rPr>
              <a:t> </a:t>
            </a:r>
            <a:r>
              <a:rPr sz="2100" spc="40" dirty="0">
                <a:latin typeface="Symbol"/>
                <a:cs typeface="Symbol"/>
              </a:rPr>
              <a:t></a:t>
            </a:r>
            <a:r>
              <a:rPr sz="2100" spc="55" dirty="0">
                <a:latin typeface="Times New Roman"/>
                <a:cs typeface="Times New Roman"/>
              </a:rPr>
              <a:t> </a:t>
            </a:r>
            <a:r>
              <a:rPr sz="2100" spc="-105" dirty="0">
                <a:latin typeface="Verdana"/>
                <a:cs typeface="Verdana"/>
              </a:rPr>
              <a:t>x[n</a:t>
            </a:r>
            <a:r>
              <a:rPr sz="2100" spc="-275" dirty="0">
                <a:latin typeface="Verdana"/>
                <a:cs typeface="Verdana"/>
              </a:rPr>
              <a:t> </a:t>
            </a:r>
            <a:r>
              <a:rPr sz="2100" spc="40" dirty="0">
                <a:latin typeface="Symbol"/>
                <a:cs typeface="Symbol"/>
              </a:rPr>
              <a:t></a:t>
            </a:r>
            <a:r>
              <a:rPr sz="2100" spc="-80" dirty="0">
                <a:latin typeface="Times New Roman"/>
                <a:cs typeface="Times New Roman"/>
              </a:rPr>
              <a:t> </a:t>
            </a:r>
            <a:r>
              <a:rPr sz="2100" spc="-65" dirty="0">
                <a:latin typeface="Verdana"/>
                <a:cs typeface="Verdana"/>
              </a:rPr>
              <a:t>3]</a:t>
            </a:r>
            <a:endParaRPr sz="2100">
              <a:latin typeface="Verdana"/>
              <a:cs typeface="Verdana"/>
            </a:endParaRPr>
          </a:p>
          <a:p>
            <a:pPr marL="324485" indent="-287020">
              <a:lnSpc>
                <a:spcPct val="100000"/>
              </a:lnSpc>
              <a:spcBef>
                <a:spcPts val="855"/>
              </a:spcBef>
              <a:buClr>
                <a:srgbClr val="1382AC"/>
              </a:buClr>
              <a:buSzPct val="80555"/>
              <a:buFont typeface="Wingdings 3"/>
              <a:buChar char=""/>
              <a:tabLst>
                <a:tab pos="325120" algn="l"/>
              </a:tabLst>
            </a:pP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Maximum</a:t>
            </a:r>
            <a:endParaRPr sz="1800">
              <a:latin typeface="Trebuchet MS"/>
              <a:cs typeface="Trebuchet MS"/>
            </a:endParaRPr>
          </a:p>
          <a:p>
            <a:pPr marL="312420">
              <a:lnSpc>
                <a:spcPct val="100000"/>
              </a:lnSpc>
              <a:spcBef>
                <a:spcPts val="265"/>
              </a:spcBef>
            </a:pPr>
            <a:r>
              <a:rPr sz="2100" spc="-125" dirty="0">
                <a:latin typeface="Verdana"/>
                <a:cs typeface="Verdana"/>
              </a:rPr>
              <a:t>y[n]</a:t>
            </a:r>
            <a:r>
              <a:rPr sz="2100" spc="-225" dirty="0">
                <a:latin typeface="Verdana"/>
                <a:cs typeface="Verdana"/>
              </a:rPr>
              <a:t> </a:t>
            </a:r>
            <a:r>
              <a:rPr sz="2100" spc="40" dirty="0">
                <a:latin typeface="Symbol"/>
                <a:cs typeface="Symbol"/>
              </a:rPr>
              <a:t>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-105" dirty="0">
                <a:latin typeface="Verdana"/>
                <a:cs typeface="Verdana"/>
              </a:rPr>
              <a:t>max</a:t>
            </a:r>
            <a:r>
              <a:rPr sz="2100" spc="-484" dirty="0">
                <a:latin typeface="Verdana"/>
                <a:cs typeface="Verdana"/>
              </a:rPr>
              <a:t> </a:t>
            </a:r>
            <a:r>
              <a:rPr sz="2900" spc="-210" dirty="0">
                <a:latin typeface="Symbol"/>
                <a:cs typeface="Symbol"/>
              </a:rPr>
              <a:t></a:t>
            </a:r>
            <a:r>
              <a:rPr sz="2100" spc="-210" dirty="0">
                <a:latin typeface="Verdana"/>
                <a:cs typeface="Verdana"/>
              </a:rPr>
              <a:t>x[n],</a:t>
            </a:r>
            <a:r>
              <a:rPr sz="2100" spc="-455" dirty="0">
                <a:latin typeface="Verdana"/>
                <a:cs typeface="Verdana"/>
              </a:rPr>
              <a:t> </a:t>
            </a:r>
            <a:r>
              <a:rPr sz="2100" spc="-105" dirty="0">
                <a:latin typeface="Verdana"/>
                <a:cs typeface="Verdana"/>
              </a:rPr>
              <a:t>x[n</a:t>
            </a:r>
            <a:r>
              <a:rPr sz="2100" spc="-280" dirty="0">
                <a:latin typeface="Verdana"/>
                <a:cs typeface="Verdana"/>
              </a:rPr>
              <a:t> </a:t>
            </a:r>
            <a:r>
              <a:rPr sz="2100" spc="40" dirty="0">
                <a:latin typeface="Symbol"/>
                <a:cs typeface="Symbol"/>
              </a:rPr>
              <a:t></a:t>
            </a:r>
            <a:r>
              <a:rPr sz="2100" spc="-180" dirty="0">
                <a:latin typeface="Times New Roman"/>
                <a:cs typeface="Times New Roman"/>
              </a:rPr>
              <a:t> </a:t>
            </a:r>
            <a:r>
              <a:rPr sz="2100" spc="-75" dirty="0">
                <a:latin typeface="Verdana"/>
                <a:cs typeface="Verdana"/>
              </a:rPr>
              <a:t>1],</a:t>
            </a:r>
            <a:r>
              <a:rPr sz="2100" spc="-465" dirty="0">
                <a:latin typeface="Verdana"/>
                <a:cs typeface="Verdana"/>
              </a:rPr>
              <a:t> </a:t>
            </a:r>
            <a:r>
              <a:rPr sz="2100" spc="-105" dirty="0">
                <a:latin typeface="Verdana"/>
                <a:cs typeface="Verdana"/>
              </a:rPr>
              <a:t>x[n</a:t>
            </a:r>
            <a:r>
              <a:rPr sz="2100" spc="-280" dirty="0">
                <a:latin typeface="Verdana"/>
                <a:cs typeface="Verdana"/>
              </a:rPr>
              <a:t> </a:t>
            </a:r>
            <a:r>
              <a:rPr sz="2100" spc="40" dirty="0">
                <a:latin typeface="Symbol"/>
                <a:cs typeface="Symbol"/>
              </a:rPr>
              <a:t></a:t>
            </a:r>
            <a:r>
              <a:rPr sz="2100" spc="-80" dirty="0">
                <a:latin typeface="Times New Roman"/>
                <a:cs typeface="Times New Roman"/>
              </a:rPr>
              <a:t> </a:t>
            </a:r>
            <a:r>
              <a:rPr sz="2100" spc="-250" dirty="0">
                <a:latin typeface="Verdana"/>
                <a:cs typeface="Verdana"/>
              </a:rPr>
              <a:t>2]</a:t>
            </a:r>
            <a:r>
              <a:rPr sz="2900" spc="-250" dirty="0">
                <a:latin typeface="Symbol"/>
                <a:cs typeface="Symbol"/>
              </a:rPr>
              <a:t></a:t>
            </a:r>
            <a:endParaRPr sz="2900">
              <a:latin typeface="Symbol"/>
              <a:cs typeface="Symbol"/>
            </a:endParaRPr>
          </a:p>
          <a:p>
            <a:pPr marL="324485" indent="-287020">
              <a:lnSpc>
                <a:spcPct val="100000"/>
              </a:lnSpc>
              <a:spcBef>
                <a:spcPts val="1705"/>
              </a:spcBef>
              <a:buClr>
                <a:srgbClr val="1382AC"/>
              </a:buClr>
              <a:buSzPct val="80555"/>
              <a:buFont typeface="Wingdings 3"/>
              <a:buChar char=""/>
              <a:tabLst>
                <a:tab pos="325120" algn="l"/>
              </a:tabLst>
            </a:pP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Ideal Delay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System</a:t>
            </a:r>
            <a:endParaRPr sz="1800">
              <a:latin typeface="Trebuchet MS"/>
              <a:cs typeface="Trebuchet MS"/>
            </a:endParaRPr>
          </a:p>
          <a:p>
            <a:pPr marL="312420">
              <a:lnSpc>
                <a:spcPct val="100000"/>
              </a:lnSpc>
              <a:spcBef>
                <a:spcPts val="1295"/>
              </a:spcBef>
            </a:pPr>
            <a:r>
              <a:rPr sz="2050" spc="-105" dirty="0">
                <a:latin typeface="Verdana"/>
                <a:cs typeface="Verdana"/>
              </a:rPr>
              <a:t>y[n] </a:t>
            </a:r>
            <a:r>
              <a:rPr sz="2050" spc="40" dirty="0">
                <a:latin typeface="Symbol"/>
                <a:cs typeface="Symbol"/>
              </a:rPr>
              <a:t></a:t>
            </a:r>
            <a:r>
              <a:rPr sz="2050" spc="40" dirty="0">
                <a:latin typeface="Times New Roman"/>
                <a:cs typeface="Times New Roman"/>
              </a:rPr>
              <a:t> </a:t>
            </a:r>
            <a:r>
              <a:rPr sz="2050" spc="-85" dirty="0">
                <a:latin typeface="Verdana"/>
                <a:cs typeface="Verdana"/>
              </a:rPr>
              <a:t>x[n </a:t>
            </a:r>
            <a:r>
              <a:rPr sz="2050" spc="40" dirty="0">
                <a:latin typeface="Symbol"/>
                <a:cs typeface="Symbol"/>
              </a:rPr>
              <a:t></a:t>
            </a:r>
            <a:r>
              <a:rPr sz="2050" spc="-150" dirty="0">
                <a:latin typeface="Times New Roman"/>
                <a:cs typeface="Times New Roman"/>
              </a:rPr>
              <a:t> </a:t>
            </a:r>
            <a:r>
              <a:rPr sz="2050" spc="60" dirty="0">
                <a:latin typeface="Verdana"/>
                <a:cs typeface="Verdana"/>
              </a:rPr>
              <a:t>n</a:t>
            </a:r>
            <a:r>
              <a:rPr sz="1800" spc="89" baseline="-23148" dirty="0">
                <a:latin typeface="Verdana"/>
                <a:cs typeface="Verdana"/>
              </a:rPr>
              <a:t>o</a:t>
            </a:r>
            <a:r>
              <a:rPr sz="2050" spc="60" dirty="0">
                <a:latin typeface="Verdana"/>
                <a:cs typeface="Verdana"/>
              </a:rPr>
              <a:t>]</a:t>
            </a:r>
            <a:endParaRPr sz="2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 rotWithShape="1">
          <a:blip r:embed="rId2" cstate="print"/>
          <a:srcRect b="60993"/>
          <a:stretch/>
        </p:blipFill>
        <p:spPr>
          <a:xfrm>
            <a:off x="228600" y="1181100"/>
            <a:ext cx="7848600" cy="2095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051003-F7F9-4EE1-9E8B-3077DEC3978D}"/>
              </a:ext>
            </a:extLst>
          </p:cNvPr>
          <p:cNvSpPr txBox="1"/>
          <p:nvPr/>
        </p:nvSpPr>
        <p:spPr>
          <a:xfrm>
            <a:off x="3124200" y="76200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System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1DE9AB-A749-4008-84C9-EEED4121FCAD}"/>
                  </a:ext>
                </a:extLst>
              </p:cNvPr>
              <p:cNvSpPr txBox="1"/>
              <p:nvPr/>
            </p:nvSpPr>
            <p:spPr>
              <a:xfrm>
                <a:off x="685800" y="3429000"/>
                <a:ext cx="7772400" cy="2493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Notation: Let H represent the system,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groupCh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sz="2400" dirty="0"/>
                  <a:t> represent a system with input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sz="2400" dirty="0"/>
                  <a:t> and output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sz="2400" dirty="0"/>
                  <a:t>.</a:t>
                </a:r>
              </a:p>
              <a:p>
                <a:endParaRPr lang="en-IN" sz="24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N" sz="2400" dirty="0"/>
                  <a:t>Stability: BIBO (Bounded input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⇨</m:t>
                    </m:r>
                  </m:oMath>
                </a14:m>
                <a:r>
                  <a:rPr lang="en-IN" sz="2400" dirty="0"/>
                  <a:t>Bounded output)</a:t>
                </a:r>
              </a:p>
              <a:p>
                <a:r>
                  <a:rPr lang="en-IN" sz="2400" dirty="0"/>
                  <a:t>	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∞⇨</m:t>
                    </m:r>
                  </m:oMath>
                </a14:m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sz="2400" dirty="0"/>
                  <a:t> </a:t>
                </a:r>
              </a:p>
              <a:p>
                <a:r>
                  <a:rPr lang="en-IN" sz="2400" dirty="0"/>
                  <a:t>	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I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∞⇨</m:t>
                    </m:r>
                  </m:oMath>
                </a14:m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en-I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1DE9AB-A749-4008-84C9-EEED4121F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429000"/>
                <a:ext cx="7772400" cy="2493503"/>
              </a:xfrm>
              <a:prstGeom prst="rect">
                <a:avLst/>
              </a:prstGeom>
              <a:blipFill>
                <a:blip r:embed="rId3"/>
                <a:stretch>
                  <a:fillRect l="-1255" r="-78" b="-2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200355"/>
            <a:ext cx="45605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i="0" spc="-5" dirty="0">
                <a:latin typeface="Trebuchet MS"/>
                <a:cs typeface="Trebuchet MS"/>
              </a:rPr>
              <a:t>2.Memory</a:t>
            </a:r>
            <a:r>
              <a:rPr sz="3200" i="0" spc="-35" dirty="0">
                <a:latin typeface="Trebuchet MS"/>
                <a:cs typeface="Trebuchet MS"/>
              </a:rPr>
              <a:t> </a:t>
            </a:r>
            <a:r>
              <a:rPr sz="3200" i="0" spc="-5" dirty="0">
                <a:latin typeface="Trebuchet MS"/>
                <a:cs typeface="Trebuchet MS"/>
              </a:rPr>
              <a:t>/Memoryless: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14442" y="781558"/>
            <a:ext cx="4097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3335" algn="l"/>
                <a:tab pos="2381250" algn="l"/>
                <a:tab pos="3754120" algn="l"/>
              </a:tabLst>
            </a:pPr>
            <a:r>
              <a:rPr sz="2400" spc="5" dirty="0">
                <a:solidFill>
                  <a:srgbClr val="404040"/>
                </a:solidFill>
                <a:latin typeface="Trebuchet MS"/>
                <a:cs typeface="Trebuchet MS"/>
              </a:rPr>
              <a:t>ou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tp</a:t>
            </a:r>
            <a:r>
              <a:rPr sz="2400" spc="-1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t	v</a:t>
            </a:r>
            <a:r>
              <a:rPr sz="2400" spc="1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l</a:t>
            </a:r>
            <a:r>
              <a:rPr sz="2400" spc="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e	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p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d	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on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781558"/>
            <a:ext cx="424688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indent="-342900">
              <a:lnSpc>
                <a:spcPts val="2590"/>
              </a:lnSpc>
              <a:spcBef>
                <a:spcPts val="425"/>
              </a:spcBef>
              <a:buClr>
                <a:srgbClr val="1382AC"/>
              </a:buClr>
              <a:buSzPct val="79166"/>
              <a:buFont typeface="Wingdings"/>
              <a:buChar char=""/>
              <a:tabLst>
                <a:tab pos="354965" algn="l"/>
                <a:tab pos="355600" algn="l"/>
                <a:tab pos="1786255" algn="l"/>
                <a:tab pos="3199765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Memor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y	syste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:	prese</a:t>
            </a:r>
            <a:r>
              <a:rPr sz="2400" spc="10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t 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future/past</a:t>
            </a:r>
            <a:r>
              <a:rPr sz="2400" spc="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input.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140" y="1567941"/>
            <a:ext cx="8681720" cy="1176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indent="-342900">
              <a:lnSpc>
                <a:spcPts val="2590"/>
              </a:lnSpc>
              <a:spcBef>
                <a:spcPts val="425"/>
              </a:spcBef>
              <a:buClr>
                <a:srgbClr val="1382AC"/>
              </a:buClr>
              <a:buSzPct val="79166"/>
              <a:buFont typeface="Wingdings"/>
              <a:buChar char=""/>
              <a:tabLst>
                <a:tab pos="354965" algn="l"/>
                <a:tab pos="355600" algn="l"/>
                <a:tab pos="2085339" algn="l"/>
                <a:tab pos="3294379" algn="l"/>
                <a:tab pos="4484370" algn="l"/>
                <a:tab pos="5548630" algn="l"/>
                <a:tab pos="6441440" algn="l"/>
                <a:tab pos="7607934" algn="l"/>
                <a:tab pos="8336280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Memoryle</a:t>
            </a:r>
            <a:r>
              <a:rPr sz="2400" spc="10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	sys</a:t>
            </a:r>
            <a:r>
              <a:rPr sz="2400" spc="10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m:	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pre</a:t>
            </a:r>
            <a:r>
              <a:rPr sz="2400" spc="5" dirty="0">
                <a:solidFill>
                  <a:srgbClr val="404040"/>
                </a:solidFill>
                <a:latin typeface="Trebuchet MS"/>
                <a:cs typeface="Trebuchet MS"/>
              </a:rPr>
              <a:t>s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en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t	output	</a:t>
            </a:r>
            <a:r>
              <a:rPr sz="2400" spc="10" dirty="0">
                <a:solidFill>
                  <a:srgbClr val="404040"/>
                </a:solidFill>
                <a:latin typeface="Trebuchet MS"/>
                <a:cs typeface="Trebuchet MS"/>
              </a:rPr>
              <a:t>v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al</a:t>
            </a:r>
            <a:r>
              <a:rPr sz="2400" spc="5" dirty="0">
                <a:solidFill>
                  <a:srgbClr val="404040"/>
                </a:solidFill>
                <a:latin typeface="Trebuchet MS"/>
                <a:cs typeface="Trebuchet MS"/>
              </a:rPr>
              <a:t>u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e	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e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pen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d	</a:t>
            </a:r>
            <a:r>
              <a:rPr sz="2400" spc="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nl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y	</a:t>
            </a:r>
            <a:r>
              <a:rPr sz="2400" spc="5" dirty="0">
                <a:solidFill>
                  <a:srgbClr val="404040"/>
                </a:solidFill>
                <a:latin typeface="Trebuchet MS"/>
                <a:cs typeface="Trebuchet MS"/>
              </a:rPr>
              <a:t>on 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present</a:t>
            </a:r>
            <a:r>
              <a:rPr sz="2400" spc="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input.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lr>
                <a:srgbClr val="1382AC"/>
              </a:buClr>
              <a:buSzPct val="79166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Example: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3048000"/>
            <a:ext cx="5181600" cy="28285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A7B4DD-097A-4626-AE02-12B54524B19D}"/>
                  </a:ext>
                </a:extLst>
              </p:cNvPr>
              <p:cNvSpPr txBox="1"/>
              <p:nvPr/>
            </p:nvSpPr>
            <p:spPr>
              <a:xfrm>
                <a:off x="533400" y="457200"/>
                <a:ext cx="8077200" cy="5640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3. </a:t>
                </a:r>
                <a:r>
                  <a:rPr lang="en-US" sz="2800" b="1" dirty="0"/>
                  <a:t>Causal/noncausal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Causal: present output depends on present/past values of inputs.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Noncausal: present output depends on future values of input.</a:t>
                </a:r>
                <a:endParaRPr lang="en-IN" sz="2400" dirty="0"/>
              </a:p>
              <a:p>
                <a:r>
                  <a:rPr lang="en-IN" sz="2400" dirty="0"/>
                  <a:t>Note: Memoryless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⇨</m:t>
                    </m:r>
                  </m:oMath>
                </a14:m>
                <a:r>
                  <a:rPr lang="en-US" sz="2400" dirty="0"/>
                  <a:t> causal, but causal not necessarily be memoryless.</a:t>
                </a:r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en-US" sz="2800" b="1" dirty="0"/>
                  <a:t>Time invariance (TI): </a:t>
                </a:r>
                <a:r>
                  <a:rPr lang="en-US" sz="2400" dirty="0"/>
                  <a:t>time delay or advance of input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⇨</m:t>
                    </m:r>
                  </m:oMath>
                </a14:m>
                <a:r>
                  <a:rPr lang="en-US" sz="2400" dirty="0"/>
                  <a:t> an identical time shift in the output.</a:t>
                </a:r>
              </a:p>
              <a:p>
                <a:r>
                  <a:rPr lang="en-US" sz="2400" dirty="0"/>
                  <a:t>Let us define a system mapping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The system is time-invariant if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groupCh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groupCh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A7B4DD-097A-4626-AE02-12B54524B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57200"/>
                <a:ext cx="8077200" cy="5640262"/>
              </a:xfrm>
              <a:prstGeom prst="rect">
                <a:avLst/>
              </a:prstGeom>
              <a:blipFill>
                <a:blip r:embed="rId2"/>
                <a:stretch>
                  <a:fillRect l="-1585" t="-9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169875"/>
            <a:ext cx="36220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i="0">
                <a:solidFill>
                  <a:srgbClr val="1382AC"/>
                </a:solidFill>
                <a:latin typeface="Times New Roman"/>
                <a:cs typeface="Times New Roman"/>
              </a:rPr>
              <a:t>What is a</a:t>
            </a:r>
            <a:r>
              <a:rPr lang="en-IN" i="0" spc="-85">
                <a:solidFill>
                  <a:srgbClr val="1382AC"/>
                </a:solidFill>
                <a:latin typeface="Times New Roman"/>
                <a:cs typeface="Times New Roman"/>
              </a:rPr>
              <a:t> </a:t>
            </a:r>
            <a:r>
              <a:rPr lang="en-IN" i="0">
                <a:solidFill>
                  <a:srgbClr val="1382AC"/>
                </a:solidFill>
                <a:latin typeface="Times New Roman"/>
                <a:cs typeface="Times New Roman"/>
              </a:rPr>
              <a:t>System?</a:t>
            </a:r>
            <a:endParaRPr lang="en-IN" i="0" dirty="0">
              <a:solidFill>
                <a:srgbClr val="1382AC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340" y="1165605"/>
            <a:ext cx="8489950" cy="5020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382AC"/>
              </a:buClr>
              <a:buSzPct val="79166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Systems process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input signals to produce output</a:t>
            </a:r>
            <a:r>
              <a:rPr sz="2400" spc="-4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signals.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1382AC"/>
              </a:buClr>
              <a:buSzPct val="80357"/>
              <a:buFont typeface="Wingdings 3"/>
              <a:buChar char=""/>
              <a:tabLst>
                <a:tab pos="355600" algn="l"/>
              </a:tabLst>
            </a:pPr>
            <a:r>
              <a:rPr sz="28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Examples:</a:t>
            </a:r>
            <a:endParaRPr sz="2800" dirty="0">
              <a:latin typeface="Times New Roman"/>
              <a:cs typeface="Times New Roman"/>
            </a:endParaRPr>
          </a:p>
          <a:p>
            <a:pPr marL="756285" marR="210820" lvl="1" indent="-287020">
              <a:lnSpc>
                <a:spcPct val="100000"/>
              </a:lnSpc>
              <a:spcBef>
                <a:spcPts val="1010"/>
              </a:spcBef>
              <a:buClr>
                <a:srgbClr val="1382AC"/>
              </a:buClr>
              <a:buSzPct val="79166"/>
              <a:buFont typeface="Wingdings"/>
              <a:buChar char=""/>
              <a:tabLst>
                <a:tab pos="756920" algn="l"/>
              </a:tabLst>
            </a:pP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circuit involving a capacitor can be viewed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system</a:t>
            </a:r>
            <a:r>
              <a:rPr sz="2400" spc="-30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that 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transforms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source voltage (signal) to the voltage (signal)  across the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capacitor</a:t>
            </a:r>
            <a:endParaRPr sz="2400" dirty="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1000"/>
              </a:spcBef>
              <a:buClr>
                <a:srgbClr val="1382AC"/>
              </a:buClr>
              <a:buSzPct val="79166"/>
              <a:buFont typeface="Wingdings"/>
              <a:buChar char=""/>
              <a:tabLst>
                <a:tab pos="756920" algn="l"/>
              </a:tabLst>
            </a:pP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 CD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player takes the signal on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CD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transforms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it into</a:t>
            </a:r>
            <a:r>
              <a:rPr sz="2400" spc="-2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 signal sent to the loud</a:t>
            </a:r>
            <a:r>
              <a:rPr sz="24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speaker</a:t>
            </a:r>
            <a:endParaRPr sz="2400" dirty="0">
              <a:latin typeface="Times New Roman"/>
              <a:cs typeface="Times New Roman"/>
            </a:endParaRPr>
          </a:p>
          <a:p>
            <a:pPr marL="756285" marR="213995" lvl="1" indent="-287020">
              <a:lnSpc>
                <a:spcPct val="100000"/>
              </a:lnSpc>
              <a:spcBef>
                <a:spcPts val="1010"/>
              </a:spcBef>
              <a:buClr>
                <a:srgbClr val="1382AC"/>
              </a:buClr>
              <a:buSzPct val="79166"/>
              <a:buFont typeface="Wingdings"/>
              <a:buChar char=""/>
              <a:tabLst>
                <a:tab pos="756920" algn="l"/>
                <a:tab pos="7399020" algn="l"/>
              </a:tabLst>
            </a:pP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A communication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system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generally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composed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three</a:t>
            </a:r>
            <a:r>
              <a:rPr sz="2400" spc="-204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sub- 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systems,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transmitter,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channel and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</a:t>
            </a:r>
            <a:r>
              <a:rPr sz="24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Times New Roman"/>
                <a:cs typeface="Times New Roman"/>
              </a:rPr>
              <a:t>receiver.	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 channel typically attenuates and adds noise to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transmitted 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signal which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must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be processed by the</a:t>
            </a:r>
            <a:r>
              <a:rPr sz="2400" spc="-5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receiver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19FD7E-D2CB-4C2C-A1CC-3B68795E5657}"/>
                  </a:ext>
                </a:extLst>
              </p:cNvPr>
              <p:cNvSpPr txBox="1"/>
              <p:nvPr/>
            </p:nvSpPr>
            <p:spPr>
              <a:xfrm>
                <a:off x="679882" y="685800"/>
                <a:ext cx="7397318" cy="2962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 startAt="5"/>
                </a:pPr>
                <a:r>
                  <a:rPr lang="en-US" sz="3200" b="1" dirty="0"/>
                  <a:t>Linearity</a:t>
                </a:r>
              </a:p>
              <a:p>
                <a:r>
                  <a:rPr lang="en-US" sz="2400" dirty="0"/>
                  <a:t>Linear system: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groupCh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groupCh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Else, nonlinear.</a:t>
                </a:r>
              </a:p>
              <a:p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Superposition property (addition)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Homogeneity (scaling)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19FD7E-D2CB-4C2C-A1CC-3B68795E5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82" y="685800"/>
                <a:ext cx="7397318" cy="2962093"/>
              </a:xfrm>
              <a:prstGeom prst="rect">
                <a:avLst/>
              </a:prstGeom>
              <a:blipFill>
                <a:blip r:embed="rId2"/>
                <a:stretch>
                  <a:fillRect l="-2226" t="-32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97307"/>
            <a:ext cx="4551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0" spc="-10" dirty="0">
                <a:solidFill>
                  <a:srgbClr val="1382AC"/>
                </a:solidFill>
                <a:latin typeface="Times New Roman"/>
                <a:cs typeface="Times New Roman"/>
              </a:rPr>
              <a:t>Properties </a:t>
            </a:r>
            <a:r>
              <a:rPr i="0" dirty="0">
                <a:solidFill>
                  <a:srgbClr val="1382AC"/>
                </a:solidFill>
                <a:latin typeface="Times New Roman"/>
                <a:cs typeface="Times New Roman"/>
              </a:rPr>
              <a:t>of a</a:t>
            </a:r>
            <a:r>
              <a:rPr i="0" spc="-40" dirty="0">
                <a:solidFill>
                  <a:srgbClr val="1382AC"/>
                </a:solidFill>
                <a:latin typeface="Times New Roman"/>
                <a:cs typeface="Times New Roman"/>
              </a:rPr>
              <a:t> </a:t>
            </a:r>
            <a:r>
              <a:rPr i="0" dirty="0">
                <a:solidFill>
                  <a:srgbClr val="1382AC"/>
                </a:solidFill>
                <a:latin typeface="Times New Roman"/>
                <a:cs typeface="Times New Roman"/>
              </a:rPr>
              <a:t>System: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089405"/>
            <a:ext cx="8435975" cy="4853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03200" indent="-342900">
              <a:lnSpc>
                <a:spcPct val="100000"/>
              </a:lnSpc>
              <a:spcBef>
                <a:spcPts val="100"/>
              </a:spcBef>
              <a:buClr>
                <a:srgbClr val="1382AC"/>
              </a:buClr>
              <a:buSzPct val="79166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On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this course,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we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shall be particularly interested in signals</a:t>
            </a:r>
            <a:r>
              <a:rPr sz="2400" spc="-21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with  certain</a:t>
            </a:r>
            <a:r>
              <a:rPr sz="2400" spc="-4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properties: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rgbClr val="1382AC"/>
              </a:buClr>
              <a:buSzPct val="79166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Causal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system is causal if the output at a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time,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only depends</a:t>
            </a:r>
            <a:r>
              <a:rPr sz="2400" spc="-13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on</a:t>
            </a:r>
            <a:endParaRPr sz="2400" dirty="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input values up to that</a:t>
            </a:r>
            <a:r>
              <a:rPr sz="2400" spc="-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time.</a:t>
            </a:r>
            <a:endParaRPr sz="2400" dirty="0">
              <a:latin typeface="Times New Roman"/>
              <a:cs typeface="Times New Roman"/>
            </a:endParaRPr>
          </a:p>
          <a:p>
            <a:pPr marL="355600" marR="302260" indent="-342900">
              <a:lnSpc>
                <a:spcPct val="100000"/>
              </a:lnSpc>
              <a:spcBef>
                <a:spcPts val="1005"/>
              </a:spcBef>
              <a:buClr>
                <a:srgbClr val="1382AC"/>
              </a:buClr>
              <a:buSzPct val="79166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404040"/>
                </a:solidFill>
                <a:latin typeface="Times New Roman"/>
                <a:cs typeface="Times New Roman"/>
              </a:rPr>
              <a:t>Linear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: a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system is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linear if the output of the scaled sum of</a:t>
            </a:r>
            <a:r>
              <a:rPr sz="2400" spc="-16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two  input signals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equivalent scaled sum of</a:t>
            </a:r>
            <a:r>
              <a:rPr sz="2400" spc="-13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outputs</a:t>
            </a:r>
            <a:endParaRPr sz="2400" dirty="0">
              <a:latin typeface="Times New Roman"/>
              <a:cs typeface="Times New Roman"/>
            </a:endParaRPr>
          </a:p>
          <a:p>
            <a:pPr marL="355600" marR="667385" indent="-342900">
              <a:lnSpc>
                <a:spcPct val="100000"/>
              </a:lnSpc>
              <a:spcBef>
                <a:spcPts val="1000"/>
              </a:spcBef>
              <a:buClr>
                <a:srgbClr val="1382AC"/>
              </a:buClr>
              <a:buSzPct val="79166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404040"/>
                </a:solidFill>
                <a:latin typeface="Times New Roman"/>
                <a:cs typeface="Times New Roman"/>
              </a:rPr>
              <a:t>Time-invariance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system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time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invariant if the </a:t>
            </a:r>
            <a:r>
              <a:rPr sz="2400" spc="-25" dirty="0">
                <a:solidFill>
                  <a:srgbClr val="404040"/>
                </a:solidFill>
                <a:latin typeface="Times New Roman"/>
                <a:cs typeface="Times New Roman"/>
              </a:rPr>
              <a:t>system’s 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output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same,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given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same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input signal, regardless</a:t>
            </a:r>
            <a:r>
              <a:rPr sz="2400" spc="-1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of 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time.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1382AC"/>
              </a:buClr>
              <a:buFont typeface="Wingdings"/>
              <a:buChar char=""/>
            </a:pPr>
            <a:endParaRPr sz="2850" dirty="0">
              <a:latin typeface="Times New Roman"/>
              <a:cs typeface="Times New Roman"/>
            </a:endParaRPr>
          </a:p>
          <a:p>
            <a:pPr marL="355600" marR="269240" indent="-342900">
              <a:lnSpc>
                <a:spcPct val="100000"/>
              </a:lnSpc>
              <a:spcBef>
                <a:spcPts val="5"/>
              </a:spcBef>
              <a:buClr>
                <a:srgbClr val="1382AC"/>
              </a:buClr>
              <a:buSzPct val="79166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These properties define a </a:t>
            </a:r>
            <a:r>
              <a:rPr sz="2400" spc="-10" dirty="0">
                <a:solidFill>
                  <a:srgbClr val="404040"/>
                </a:solidFill>
                <a:latin typeface="Times New Roman"/>
                <a:cs typeface="Times New Roman"/>
              </a:rPr>
              <a:t>large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class of tractable, useful</a:t>
            </a:r>
            <a:r>
              <a:rPr sz="2400" spc="-1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systems 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will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be further considered in the </a:t>
            </a:r>
            <a:r>
              <a:rPr sz="2400" spc="-5" dirty="0">
                <a:solidFill>
                  <a:srgbClr val="404040"/>
                </a:solidFill>
                <a:latin typeface="Times New Roman"/>
                <a:cs typeface="Times New Roman"/>
              </a:rPr>
              <a:t>coming</a:t>
            </a:r>
            <a:r>
              <a:rPr sz="2400" spc="-8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404040"/>
                </a:solidFill>
                <a:latin typeface="Times New Roman"/>
                <a:cs typeface="Times New Roman"/>
              </a:rPr>
              <a:t>lectures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247599"/>
            <a:ext cx="65024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0" dirty="0">
                <a:solidFill>
                  <a:srgbClr val="1382AC"/>
                </a:solidFill>
                <a:latin typeface="Trebuchet MS"/>
                <a:cs typeface="Trebuchet MS"/>
              </a:rPr>
              <a:t>How </a:t>
            </a:r>
            <a:r>
              <a:rPr i="0" spc="-5" dirty="0">
                <a:solidFill>
                  <a:srgbClr val="1382AC"/>
                </a:solidFill>
                <a:latin typeface="Trebuchet MS"/>
                <a:cs typeface="Trebuchet MS"/>
              </a:rPr>
              <a:t>is </a:t>
            </a:r>
            <a:r>
              <a:rPr i="0" dirty="0">
                <a:solidFill>
                  <a:srgbClr val="1382AC"/>
                </a:solidFill>
                <a:latin typeface="Trebuchet MS"/>
                <a:cs typeface="Trebuchet MS"/>
              </a:rPr>
              <a:t>a </a:t>
            </a:r>
            <a:r>
              <a:rPr i="0" spc="-5" dirty="0">
                <a:solidFill>
                  <a:srgbClr val="1382AC"/>
                </a:solidFill>
                <a:latin typeface="Trebuchet MS"/>
                <a:cs typeface="Trebuchet MS"/>
              </a:rPr>
              <a:t>System</a:t>
            </a:r>
            <a:r>
              <a:rPr i="0" spc="-25" dirty="0">
                <a:solidFill>
                  <a:srgbClr val="1382AC"/>
                </a:solidFill>
                <a:latin typeface="Trebuchet MS"/>
                <a:cs typeface="Trebuchet MS"/>
              </a:rPr>
              <a:t> </a:t>
            </a:r>
            <a:r>
              <a:rPr i="0" spc="-5" dirty="0">
                <a:solidFill>
                  <a:srgbClr val="1382AC"/>
                </a:solidFill>
                <a:latin typeface="Trebuchet MS"/>
                <a:cs typeface="Trebuchet MS"/>
              </a:rPr>
              <a:t>Represented?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1054353"/>
            <a:ext cx="817118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indent="-342900">
              <a:lnSpc>
                <a:spcPts val="2590"/>
              </a:lnSpc>
              <a:spcBef>
                <a:spcPts val="425"/>
              </a:spcBef>
              <a:buClr>
                <a:srgbClr val="1382AC"/>
              </a:buClr>
              <a:buSzPct val="79166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system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takes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signal as an input and transforms it into  another</a:t>
            </a:r>
            <a:r>
              <a:rPr sz="2400" spc="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signal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7340" y="4121277"/>
            <a:ext cx="8328659" cy="22561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indent="-342900">
              <a:lnSpc>
                <a:spcPts val="2590"/>
              </a:lnSpc>
              <a:spcBef>
                <a:spcPts val="425"/>
              </a:spcBef>
              <a:buClr>
                <a:srgbClr val="1382AC"/>
              </a:buClr>
              <a:buSzPct val="79166"/>
              <a:buFont typeface="Wingdings"/>
              <a:buChar char="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In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very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broad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sense, a system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can be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represented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as the 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ratio 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output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signal over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input</a:t>
            </a:r>
            <a:r>
              <a:rPr sz="2400" spc="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signal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1382AC"/>
              </a:buClr>
              <a:buFont typeface="Wingdings"/>
              <a:buChar char=""/>
            </a:pPr>
            <a:endParaRPr sz="3950">
              <a:latin typeface="Trebuchet MS"/>
              <a:cs typeface="Trebuchet MS"/>
            </a:endParaRPr>
          </a:p>
          <a:p>
            <a:pPr marL="756285" marR="99060" lvl="1" indent="-287020">
              <a:lnSpc>
                <a:spcPts val="2160"/>
              </a:lnSpc>
              <a:buClr>
                <a:srgbClr val="1382AC"/>
              </a:buClr>
              <a:buSzPct val="80000"/>
              <a:buFont typeface="Wingdings"/>
              <a:buChar char=""/>
              <a:tabLst>
                <a:tab pos="756920" algn="l"/>
              </a:tabLst>
            </a:pP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That </a:t>
            </a:r>
            <a:r>
              <a:rPr sz="2000" spc="-65" dirty="0">
                <a:solidFill>
                  <a:srgbClr val="404040"/>
                </a:solidFill>
                <a:latin typeface="Trebuchet MS"/>
                <a:cs typeface="Trebuchet MS"/>
              </a:rPr>
              <a:t>way,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when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we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“multiply” the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system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by the input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signal,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we 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get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output</a:t>
            </a:r>
            <a:r>
              <a:rPr sz="2000" spc="-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signal</a:t>
            </a:r>
            <a:endParaRPr sz="2000">
              <a:latin typeface="Trebuchet MS"/>
              <a:cs typeface="Trebuchet MS"/>
            </a:endParaRPr>
          </a:p>
          <a:p>
            <a:pPr marL="756285" lvl="1" indent="-287020">
              <a:lnSpc>
                <a:spcPct val="100000"/>
              </a:lnSpc>
              <a:spcBef>
                <a:spcPts val="735"/>
              </a:spcBef>
              <a:buClr>
                <a:srgbClr val="1382AC"/>
              </a:buClr>
              <a:buSzPct val="80000"/>
              <a:buFont typeface="Wingdings"/>
              <a:buChar char=""/>
              <a:tabLst>
                <a:tab pos="756920" algn="l"/>
              </a:tabLst>
            </a:pP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This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concept will be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firmed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up in the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coming</a:t>
            </a:r>
            <a:r>
              <a:rPr sz="2000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weeks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87090" y="2134361"/>
            <a:ext cx="2209800" cy="1143000"/>
          </a:xfrm>
          <a:prstGeom prst="rect">
            <a:avLst/>
          </a:prstGeom>
          <a:solidFill>
            <a:srgbClr val="C0C0C0"/>
          </a:solidFill>
          <a:ln w="19811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Times New Roman"/>
              <a:cs typeface="Times New Roman"/>
            </a:endParaRPr>
          </a:p>
          <a:p>
            <a:pPr marL="62357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rebuchet MS"/>
                <a:cs typeface="Trebuchet MS"/>
              </a:rPr>
              <a:t>System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00961" y="2667761"/>
            <a:ext cx="1776730" cy="76200"/>
          </a:xfrm>
          <a:custGeom>
            <a:avLst/>
            <a:gdLst/>
            <a:ahLst/>
            <a:cxnLst/>
            <a:rect l="l" t="t" r="r" b="b"/>
            <a:pathLst>
              <a:path w="1776729" h="76200">
                <a:moveTo>
                  <a:pt x="1700149" y="0"/>
                </a:moveTo>
                <a:lnTo>
                  <a:pt x="1700149" y="76200"/>
                </a:lnTo>
                <a:lnTo>
                  <a:pt x="1756537" y="48005"/>
                </a:lnTo>
                <a:lnTo>
                  <a:pt x="1712976" y="48005"/>
                </a:lnTo>
                <a:lnTo>
                  <a:pt x="1712976" y="28193"/>
                </a:lnTo>
                <a:lnTo>
                  <a:pt x="1756536" y="28193"/>
                </a:lnTo>
                <a:lnTo>
                  <a:pt x="1700149" y="0"/>
                </a:lnTo>
                <a:close/>
              </a:path>
              <a:path w="1776729" h="76200">
                <a:moveTo>
                  <a:pt x="1700149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700149" y="48005"/>
                </a:lnTo>
                <a:lnTo>
                  <a:pt x="1700149" y="28193"/>
                </a:lnTo>
                <a:close/>
              </a:path>
              <a:path w="1776729" h="76200">
                <a:moveTo>
                  <a:pt x="1756536" y="28193"/>
                </a:moveTo>
                <a:lnTo>
                  <a:pt x="1712976" y="28193"/>
                </a:lnTo>
                <a:lnTo>
                  <a:pt x="1712976" y="48005"/>
                </a:lnTo>
                <a:lnTo>
                  <a:pt x="1756537" y="48005"/>
                </a:lnTo>
                <a:lnTo>
                  <a:pt x="1776349" y="38100"/>
                </a:lnTo>
                <a:lnTo>
                  <a:pt x="1756536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06034" y="2660523"/>
            <a:ext cx="1768475" cy="76200"/>
          </a:xfrm>
          <a:custGeom>
            <a:avLst/>
            <a:gdLst/>
            <a:ahLst/>
            <a:cxnLst/>
            <a:rect l="l" t="t" r="r" b="b"/>
            <a:pathLst>
              <a:path w="1768475" h="76200">
                <a:moveTo>
                  <a:pt x="1748943" y="28066"/>
                </a:moveTo>
                <a:lnTo>
                  <a:pt x="1704974" y="28066"/>
                </a:lnTo>
                <a:lnTo>
                  <a:pt x="1704974" y="47878"/>
                </a:lnTo>
                <a:lnTo>
                  <a:pt x="1692307" y="47935"/>
                </a:lnTo>
                <a:lnTo>
                  <a:pt x="1692401" y="76200"/>
                </a:lnTo>
                <a:lnTo>
                  <a:pt x="1768474" y="37718"/>
                </a:lnTo>
                <a:lnTo>
                  <a:pt x="1748943" y="28066"/>
                </a:lnTo>
                <a:close/>
              </a:path>
              <a:path w="1768475" h="76200">
                <a:moveTo>
                  <a:pt x="1692241" y="28123"/>
                </a:moveTo>
                <a:lnTo>
                  <a:pt x="0" y="35687"/>
                </a:lnTo>
                <a:lnTo>
                  <a:pt x="0" y="55499"/>
                </a:lnTo>
                <a:lnTo>
                  <a:pt x="1692307" y="47935"/>
                </a:lnTo>
                <a:lnTo>
                  <a:pt x="1692241" y="28123"/>
                </a:lnTo>
                <a:close/>
              </a:path>
              <a:path w="1768475" h="76200">
                <a:moveTo>
                  <a:pt x="1704974" y="28066"/>
                </a:moveTo>
                <a:lnTo>
                  <a:pt x="1692241" y="28123"/>
                </a:lnTo>
                <a:lnTo>
                  <a:pt x="1692307" y="47935"/>
                </a:lnTo>
                <a:lnTo>
                  <a:pt x="1704974" y="47878"/>
                </a:lnTo>
                <a:lnTo>
                  <a:pt x="1704974" y="28066"/>
                </a:lnTo>
                <a:close/>
              </a:path>
              <a:path w="1768475" h="76200">
                <a:moveTo>
                  <a:pt x="1692147" y="0"/>
                </a:moveTo>
                <a:lnTo>
                  <a:pt x="1692241" y="28123"/>
                </a:lnTo>
                <a:lnTo>
                  <a:pt x="1748943" y="28066"/>
                </a:lnTo>
                <a:lnTo>
                  <a:pt x="16921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13433" y="2227325"/>
            <a:ext cx="1605280" cy="87884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latin typeface="Trebuchet MS"/>
                <a:cs typeface="Trebuchet MS"/>
              </a:rPr>
              <a:t>Input</a:t>
            </a:r>
            <a:r>
              <a:rPr sz="2400" spc="-10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signal</a:t>
            </a:r>
            <a:endParaRPr sz="24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480"/>
              </a:spcBef>
            </a:pPr>
            <a:r>
              <a:rPr sz="2400" spc="-5" dirty="0">
                <a:latin typeface="Trebuchet MS"/>
                <a:cs typeface="Trebuchet MS"/>
              </a:rPr>
              <a:t>x(t)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27903" y="2227325"/>
            <a:ext cx="184658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sz="2400" spc="-5" dirty="0">
                <a:latin typeface="Trebuchet MS"/>
                <a:cs typeface="Trebuchet MS"/>
              </a:rPr>
              <a:t>Output</a:t>
            </a:r>
            <a:r>
              <a:rPr sz="2400" spc="-9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signal  </a:t>
            </a:r>
            <a:r>
              <a:rPr sz="2400" spc="-5" dirty="0">
                <a:latin typeface="Trebuchet MS"/>
                <a:cs typeface="Trebuchet MS"/>
              </a:rPr>
              <a:t>y(t)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324358"/>
            <a:ext cx="38506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i="0" spc="-100" dirty="0">
                <a:solidFill>
                  <a:srgbClr val="1382AC"/>
                </a:solidFill>
                <a:latin typeface="Trebuchet MS"/>
                <a:cs typeface="Trebuchet MS"/>
              </a:rPr>
              <a:t>Types </a:t>
            </a:r>
            <a:r>
              <a:rPr sz="4000" b="0" i="0" dirty="0">
                <a:solidFill>
                  <a:srgbClr val="1382AC"/>
                </a:solidFill>
                <a:latin typeface="Trebuchet MS"/>
                <a:cs typeface="Trebuchet MS"/>
              </a:rPr>
              <a:t>of</a:t>
            </a:r>
            <a:r>
              <a:rPr sz="4000" b="0" i="0" spc="45" dirty="0">
                <a:solidFill>
                  <a:srgbClr val="1382AC"/>
                </a:solidFill>
                <a:latin typeface="Trebuchet MS"/>
                <a:cs typeface="Trebuchet MS"/>
              </a:rPr>
              <a:t> </a:t>
            </a:r>
            <a:r>
              <a:rPr sz="4000" b="0" i="0" spc="-5" dirty="0">
                <a:solidFill>
                  <a:srgbClr val="1382AC"/>
                </a:solidFill>
                <a:latin typeface="Trebuchet MS"/>
                <a:cs typeface="Trebuchet MS"/>
              </a:rPr>
              <a:t>Systems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2140" y="1341399"/>
            <a:ext cx="5069840" cy="3368871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110"/>
              </a:spcBef>
              <a:buClr>
                <a:srgbClr val="1382AC"/>
              </a:buClr>
              <a:buSzPct val="80357"/>
              <a:buFont typeface="Wingdings 3"/>
              <a:buChar char=""/>
              <a:tabLst>
                <a:tab pos="356235" algn="l"/>
              </a:tabLst>
            </a:pP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Causal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&amp;</a:t>
            </a:r>
            <a:r>
              <a:rPr sz="2800" spc="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Non-causal</a:t>
            </a:r>
            <a:endParaRPr sz="2800" dirty="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010"/>
              </a:spcBef>
              <a:buClr>
                <a:srgbClr val="1382AC"/>
              </a:buClr>
              <a:buSzPct val="80357"/>
              <a:buFont typeface="Wingdings 3"/>
              <a:buChar char=""/>
              <a:tabLst>
                <a:tab pos="356235" algn="l"/>
              </a:tabLst>
            </a:pP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Linear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&amp;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Non</a:t>
            </a:r>
            <a:r>
              <a:rPr sz="2800" spc="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Linear</a:t>
            </a:r>
            <a:endParaRPr sz="2800" dirty="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994"/>
              </a:spcBef>
              <a:buClr>
                <a:srgbClr val="1382AC"/>
              </a:buClr>
              <a:buSzPct val="80357"/>
              <a:buFont typeface="Wingdings 3"/>
              <a:buChar char=""/>
              <a:tabLst>
                <a:tab pos="356235" algn="l"/>
              </a:tabLst>
            </a:pPr>
            <a:r>
              <a:rPr sz="2800" spc="-40" dirty="0">
                <a:solidFill>
                  <a:srgbClr val="404040"/>
                </a:solidFill>
                <a:latin typeface="Trebuchet MS"/>
                <a:cs typeface="Trebuchet MS"/>
              </a:rPr>
              <a:t>Time Variant</a:t>
            </a:r>
            <a:r>
              <a:rPr sz="2800" spc="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Trebuchet MS"/>
                <a:cs typeface="Trebuchet MS"/>
              </a:rPr>
              <a:t>&amp;Time-invariant</a:t>
            </a:r>
            <a:endParaRPr sz="2800" dirty="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000"/>
              </a:spcBef>
              <a:buClr>
                <a:srgbClr val="1382AC"/>
              </a:buClr>
              <a:buSzPct val="80357"/>
              <a:buFont typeface="Wingdings 3"/>
              <a:buChar char=""/>
              <a:tabLst>
                <a:tab pos="356235" algn="l"/>
              </a:tabLst>
            </a:pP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Stable &amp;</a:t>
            </a:r>
            <a:r>
              <a:rPr sz="2800" spc="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Unstable</a:t>
            </a:r>
            <a:endParaRPr sz="2800" dirty="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010"/>
              </a:spcBef>
              <a:buClr>
                <a:srgbClr val="1382AC"/>
              </a:buClr>
              <a:buSzPct val="80357"/>
              <a:buFont typeface="Wingdings 3"/>
              <a:buChar char=""/>
              <a:tabLst>
                <a:tab pos="356235" algn="l"/>
              </a:tabLst>
            </a:pP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Static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&amp;</a:t>
            </a:r>
            <a:r>
              <a:rPr sz="2800" spc="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Dynamic</a:t>
            </a:r>
            <a:endParaRPr lang="en-US" sz="2800" spc="-10" dirty="0">
              <a:solidFill>
                <a:srgbClr val="404040"/>
              </a:solidFill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010"/>
              </a:spcBef>
              <a:buClr>
                <a:srgbClr val="1382AC"/>
              </a:buClr>
              <a:buSzPct val="80357"/>
              <a:buFont typeface="Wingdings 3"/>
              <a:buChar char=""/>
              <a:tabLst>
                <a:tab pos="356235" algn="l"/>
              </a:tabLst>
            </a:pPr>
            <a:r>
              <a:rPr lang="en-IN" sz="2800" spc="25" dirty="0">
                <a:solidFill>
                  <a:srgbClr val="404040"/>
                </a:solidFill>
                <a:latin typeface="Trebuchet MS"/>
              </a:rPr>
              <a:t>Invertible</a:t>
            </a:r>
            <a:endParaRPr sz="2800" spc="25" dirty="0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841" y="629158"/>
            <a:ext cx="3235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0" dirty="0">
                <a:latin typeface="Trebuchet MS"/>
                <a:cs typeface="Trebuchet MS"/>
              </a:rPr>
              <a:t>Causal</a:t>
            </a:r>
            <a:r>
              <a:rPr i="0" spc="-100" dirty="0">
                <a:latin typeface="Trebuchet MS"/>
                <a:cs typeface="Trebuchet MS"/>
              </a:rPr>
              <a:t> </a:t>
            </a:r>
            <a:r>
              <a:rPr i="0" spc="-10" dirty="0">
                <a:latin typeface="Trebuchet MS"/>
                <a:cs typeface="Trebuchet MS"/>
              </a:rPr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1698701"/>
            <a:ext cx="7614284" cy="2287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95"/>
              </a:spcBef>
              <a:buClr>
                <a:srgbClr val="1382AC"/>
              </a:buClr>
              <a:buSzPct val="80357"/>
              <a:buFont typeface="Wingdings 3"/>
              <a:buChar char=""/>
              <a:tabLst>
                <a:tab pos="356235" algn="l"/>
              </a:tabLst>
            </a:pP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Causal system : A system </a:t>
            </a:r>
            <a:r>
              <a:rPr sz="2800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said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to </a:t>
            </a:r>
            <a:r>
              <a:rPr sz="2800" dirty="0">
                <a:solidFill>
                  <a:srgbClr val="404040"/>
                </a:solidFill>
                <a:latin typeface="Trebuchet MS"/>
                <a:cs typeface="Trebuchet MS"/>
              </a:rPr>
              <a:t>be </a:t>
            </a:r>
            <a:r>
              <a:rPr sz="2800" i="1" dirty="0">
                <a:latin typeface="Trebuchet MS"/>
                <a:cs typeface="Trebuchet MS"/>
              </a:rPr>
              <a:t>causal 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if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the present value of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output signal  depends only on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present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and/or past 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values of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the input</a:t>
            </a:r>
            <a:r>
              <a:rPr sz="2800" spc="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signal.</a:t>
            </a:r>
            <a:endParaRPr sz="2800">
              <a:latin typeface="Trebuchet MS"/>
              <a:cs typeface="Trebuchet MS"/>
            </a:endParaRPr>
          </a:p>
          <a:p>
            <a:pPr marL="355600" indent="-343535" algn="just">
              <a:lnSpc>
                <a:spcPct val="100000"/>
              </a:lnSpc>
              <a:spcBef>
                <a:spcPts val="1015"/>
              </a:spcBef>
              <a:buClr>
                <a:srgbClr val="1382AC"/>
              </a:buClr>
              <a:buSzPct val="80357"/>
              <a:buFont typeface="Wingdings 3"/>
              <a:buChar char=""/>
              <a:tabLst>
                <a:tab pos="356235" algn="l"/>
              </a:tabLst>
            </a:pP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Example:</a:t>
            </a:r>
            <a:r>
              <a:rPr sz="2800" spc="8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i="1" spc="-5" dirty="0">
                <a:solidFill>
                  <a:srgbClr val="404040"/>
                </a:solidFill>
                <a:latin typeface="Trebuchet MS"/>
                <a:cs typeface="Trebuchet MS"/>
              </a:rPr>
              <a:t>y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[</a:t>
            </a:r>
            <a:r>
              <a:rPr sz="2800" i="1" spc="-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]=</a:t>
            </a:r>
            <a:r>
              <a:rPr sz="2800" i="1" spc="-5" dirty="0">
                <a:solidFill>
                  <a:srgbClr val="404040"/>
                </a:solidFill>
                <a:latin typeface="Trebuchet MS"/>
                <a:cs typeface="Trebuchet MS"/>
              </a:rPr>
              <a:t>x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[</a:t>
            </a:r>
            <a:r>
              <a:rPr sz="2800" i="1" spc="-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]+1/2</a:t>
            </a:r>
            <a:r>
              <a:rPr sz="2800" i="1" spc="-5" dirty="0">
                <a:solidFill>
                  <a:srgbClr val="404040"/>
                </a:solidFill>
                <a:latin typeface="Trebuchet MS"/>
                <a:cs typeface="Trebuchet MS"/>
              </a:rPr>
              <a:t>x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[</a:t>
            </a:r>
            <a:r>
              <a:rPr sz="2800" i="1" spc="-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-1]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841" y="629158"/>
            <a:ext cx="4196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0" spc="-5" dirty="0">
                <a:latin typeface="Trebuchet MS"/>
                <a:cs typeface="Trebuchet MS"/>
              </a:rPr>
              <a:t>Non-causal</a:t>
            </a:r>
            <a:r>
              <a:rPr i="0" spc="-60" dirty="0">
                <a:latin typeface="Trebuchet MS"/>
                <a:cs typeface="Trebuchet MS"/>
              </a:rPr>
              <a:t> </a:t>
            </a:r>
            <a:r>
              <a:rPr i="0" spc="-5" dirty="0">
                <a:latin typeface="Trebuchet MS"/>
                <a:cs typeface="Trebuchet MS"/>
              </a:rPr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1697177"/>
            <a:ext cx="7428230" cy="2287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95"/>
              </a:spcBef>
              <a:buClr>
                <a:srgbClr val="1382AC"/>
              </a:buClr>
              <a:buSzPct val="80357"/>
              <a:buFont typeface="Wingdings 3"/>
              <a:buChar char=""/>
              <a:tabLst>
                <a:tab pos="356235" algn="l"/>
              </a:tabLst>
            </a:pP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Non-causal system : A system is said to be  anticausal if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the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present value of the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output</a:t>
            </a:r>
            <a:r>
              <a:rPr sz="2800" spc="-60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signal 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depends only on </a:t>
            </a:r>
            <a:r>
              <a:rPr sz="2800" dirty="0">
                <a:solidFill>
                  <a:srgbClr val="404040"/>
                </a:solidFill>
                <a:latin typeface="Times New Roman"/>
                <a:cs typeface="Times New Roman"/>
              </a:rPr>
              <a:t>the future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values of the input  signal.</a:t>
            </a:r>
            <a:endParaRPr sz="2800" dirty="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1015"/>
              </a:spcBef>
              <a:buClr>
                <a:srgbClr val="1382AC"/>
              </a:buClr>
              <a:buSzPct val="80357"/>
              <a:buFont typeface="Wingdings 3"/>
              <a:buChar char=""/>
              <a:tabLst>
                <a:tab pos="356235" algn="l"/>
              </a:tabLst>
            </a:pP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Example:</a:t>
            </a:r>
            <a:r>
              <a:rPr sz="2800" spc="5" dirty="0">
                <a:solidFill>
                  <a:srgbClr val="40404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imes New Roman"/>
                <a:cs typeface="Times New Roman"/>
              </a:rPr>
              <a:t>y[n]=x[n+1]+1/2x[n-1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]</a:t>
            </a:r>
            <a:endParaRPr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76758"/>
            <a:ext cx="6162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0" dirty="0">
                <a:latin typeface="Trebuchet MS"/>
                <a:cs typeface="Trebuchet MS"/>
              </a:rPr>
              <a:t>Linear &amp; </a:t>
            </a:r>
            <a:r>
              <a:rPr i="0" spc="-5" dirty="0">
                <a:latin typeface="Trebuchet MS"/>
                <a:cs typeface="Trebuchet MS"/>
              </a:rPr>
              <a:t>Non Linear</a:t>
            </a:r>
            <a:r>
              <a:rPr i="0" spc="-65" dirty="0">
                <a:latin typeface="Trebuchet MS"/>
                <a:cs typeface="Trebuchet MS"/>
              </a:rPr>
              <a:t> </a:t>
            </a:r>
            <a:r>
              <a:rPr i="0" spc="-5" dirty="0">
                <a:latin typeface="Trebuchet MS"/>
                <a:cs typeface="Trebuchet MS"/>
              </a:rPr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580134"/>
            <a:ext cx="7616190" cy="429006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55600" marR="6985" indent="-343535" algn="just">
              <a:lnSpc>
                <a:spcPts val="3030"/>
              </a:lnSpc>
              <a:spcBef>
                <a:spcPts val="470"/>
              </a:spcBef>
              <a:buClr>
                <a:srgbClr val="1382AC"/>
              </a:buClr>
              <a:buSzPct val="80357"/>
              <a:buFont typeface="Wingdings 3"/>
              <a:buChar char=""/>
              <a:tabLst>
                <a:tab pos="356235" algn="l"/>
              </a:tabLst>
            </a:pP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A system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said to be linear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if </a:t>
            </a:r>
            <a:r>
              <a:rPr sz="2800" dirty="0">
                <a:solidFill>
                  <a:srgbClr val="404040"/>
                </a:solidFill>
                <a:latin typeface="Trebuchet MS"/>
                <a:cs typeface="Trebuchet MS"/>
              </a:rPr>
              <a:t>it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satisfies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the  principle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2800" spc="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superposition</a:t>
            </a:r>
            <a:endParaRPr sz="2800" dirty="0">
              <a:latin typeface="Trebuchet MS"/>
              <a:cs typeface="Trebuchet MS"/>
            </a:endParaRPr>
          </a:p>
          <a:p>
            <a:pPr marL="355600" marR="5080" indent="-343535" algn="just">
              <a:lnSpc>
                <a:spcPts val="3020"/>
              </a:lnSpc>
              <a:spcBef>
                <a:spcPts val="1005"/>
              </a:spcBef>
              <a:buClr>
                <a:srgbClr val="1382AC"/>
              </a:buClr>
              <a:buSzPct val="80357"/>
              <a:buFont typeface="Wingdings 3"/>
              <a:buChar char=""/>
              <a:tabLst>
                <a:tab pos="356235" algn="l"/>
              </a:tabLst>
            </a:pP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For checking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linearity of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given  system, firstly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we check the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response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due to 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linear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combination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2800" spc="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inputs</a:t>
            </a:r>
            <a:endParaRPr sz="2800" dirty="0">
              <a:latin typeface="Trebuchet MS"/>
              <a:cs typeface="Trebuchet MS"/>
            </a:endParaRPr>
          </a:p>
          <a:p>
            <a:pPr marL="355600" marR="5080" indent="-343535" algn="just">
              <a:lnSpc>
                <a:spcPts val="3020"/>
              </a:lnSpc>
              <a:spcBef>
                <a:spcPts val="1010"/>
              </a:spcBef>
              <a:buClr>
                <a:srgbClr val="1382AC"/>
              </a:buClr>
              <a:buSzPct val="80357"/>
              <a:buFont typeface="Wingdings 3"/>
              <a:buChar char=""/>
              <a:tabLst>
                <a:tab pos="356235" algn="l"/>
              </a:tabLst>
            </a:pP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Then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we combine the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two outputs linearly </a:t>
            </a:r>
            <a:r>
              <a:rPr sz="2800" spc="-15" dirty="0">
                <a:solidFill>
                  <a:srgbClr val="404040"/>
                </a:solidFill>
                <a:latin typeface="Trebuchet MS"/>
                <a:cs typeface="Trebuchet MS"/>
              </a:rPr>
              <a:t>in 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same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manner </a:t>
            </a:r>
            <a:r>
              <a:rPr sz="2800" dirty="0">
                <a:solidFill>
                  <a:srgbClr val="404040"/>
                </a:solidFill>
                <a:latin typeface="Trebuchet MS"/>
                <a:cs typeface="Trebuchet MS"/>
              </a:rPr>
              <a:t>as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inputs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are combined  and again total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response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2800" spc="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checked</a:t>
            </a:r>
            <a:endParaRPr sz="2800" dirty="0">
              <a:latin typeface="Trebuchet MS"/>
              <a:cs typeface="Trebuchet MS"/>
            </a:endParaRPr>
          </a:p>
          <a:p>
            <a:pPr marL="355600" marR="7620" indent="-343535" algn="just">
              <a:lnSpc>
                <a:spcPts val="3020"/>
              </a:lnSpc>
              <a:spcBef>
                <a:spcPts val="1015"/>
              </a:spcBef>
              <a:buClr>
                <a:srgbClr val="1382AC"/>
              </a:buClr>
              <a:buSzPct val="80357"/>
              <a:buFont typeface="Wingdings 3"/>
              <a:buChar char=""/>
              <a:tabLst>
                <a:tab pos="356235" algn="l"/>
              </a:tabLst>
            </a:pP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If response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in </a:t>
            </a:r>
            <a:r>
              <a:rPr sz="2800" dirty="0">
                <a:solidFill>
                  <a:srgbClr val="404040"/>
                </a:solidFill>
                <a:latin typeface="Trebuchet MS"/>
                <a:cs typeface="Trebuchet MS"/>
              </a:rPr>
              <a:t>step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2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3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are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the same,the 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system is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linear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othewise it is non</a:t>
            </a:r>
            <a:r>
              <a:rPr sz="2800" spc="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60" dirty="0">
                <a:solidFill>
                  <a:srgbClr val="404040"/>
                </a:solidFill>
                <a:latin typeface="Trebuchet MS"/>
                <a:cs typeface="Trebuchet MS"/>
              </a:rPr>
              <a:t>linear.</a:t>
            </a:r>
            <a:endParaRPr sz="2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767580"/>
            <a:ext cx="788670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100"/>
              </a:spcBef>
              <a:tabLst>
                <a:tab pos="1208405" algn="l"/>
              </a:tabLst>
            </a:pPr>
            <a:r>
              <a:rPr b="1" spc="-35" dirty="0"/>
              <a:t>Time</a:t>
            </a:r>
            <a:r>
              <a:rPr lang="en-US" b="1" spc="-35" dirty="0"/>
              <a:t> </a:t>
            </a:r>
            <a:r>
              <a:rPr b="1" spc="-5" dirty="0"/>
              <a:t>Invariant </a:t>
            </a:r>
            <a:r>
              <a:rPr b="1" dirty="0"/>
              <a:t>and </a:t>
            </a:r>
            <a:r>
              <a:rPr b="1" spc="-35" dirty="0"/>
              <a:t>Time </a:t>
            </a:r>
            <a:r>
              <a:rPr b="1" spc="-60" dirty="0"/>
              <a:t>Variant</a:t>
            </a:r>
            <a:r>
              <a:rPr b="1" spc="20" dirty="0"/>
              <a:t> </a:t>
            </a:r>
            <a:r>
              <a:rPr b="1" spc="-5" dirty="0"/>
              <a:t>Systems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1441" y="2183383"/>
            <a:ext cx="6341745" cy="2713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30480" indent="-342900" algn="just">
              <a:lnSpc>
                <a:spcPct val="100000"/>
              </a:lnSpc>
              <a:spcBef>
                <a:spcPts val="95"/>
              </a:spcBef>
              <a:buClr>
                <a:srgbClr val="1382AC"/>
              </a:buClr>
              <a:buSzPct val="80357"/>
              <a:buFont typeface="Wingdings 3"/>
              <a:buChar char=""/>
              <a:tabLst>
                <a:tab pos="381000" algn="l"/>
              </a:tabLst>
            </a:pP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A system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said to be </a:t>
            </a:r>
            <a:r>
              <a:rPr sz="2800" i="1" spc="-5" dirty="0">
                <a:solidFill>
                  <a:srgbClr val="404040"/>
                </a:solidFill>
                <a:latin typeface="Trebuchet MS"/>
                <a:cs typeface="Trebuchet MS"/>
              </a:rPr>
              <a:t>time invariant 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if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a time delay or time advance </a:t>
            </a:r>
            <a:r>
              <a:rPr sz="2800" spc="5" dirty="0">
                <a:solidFill>
                  <a:srgbClr val="404040"/>
                </a:solidFill>
                <a:latin typeface="Trebuchet MS"/>
                <a:cs typeface="Trebuchet MS"/>
              </a:rPr>
              <a:t>of 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input signal </a:t>
            </a:r>
            <a:r>
              <a:rPr sz="2800" dirty="0">
                <a:solidFill>
                  <a:srgbClr val="404040"/>
                </a:solidFill>
                <a:latin typeface="Trebuchet MS"/>
                <a:cs typeface="Trebuchet MS"/>
              </a:rPr>
              <a:t>leads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to a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identical  time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shift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in the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output</a:t>
            </a:r>
            <a:r>
              <a:rPr sz="2800" spc="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signal.</a:t>
            </a:r>
            <a:endParaRPr sz="2800" dirty="0">
              <a:latin typeface="Trebuchet MS"/>
              <a:cs typeface="Trebuchet MS"/>
            </a:endParaRPr>
          </a:p>
          <a:p>
            <a:pPr marL="1575435">
              <a:lnSpc>
                <a:spcPct val="100000"/>
              </a:lnSpc>
              <a:spcBef>
                <a:spcPts val="370"/>
              </a:spcBef>
            </a:pPr>
            <a:r>
              <a:rPr sz="2550" i="1" spc="-10" dirty="0">
                <a:latin typeface="Times New Roman"/>
                <a:cs typeface="Times New Roman"/>
              </a:rPr>
              <a:t>y</a:t>
            </a:r>
            <a:r>
              <a:rPr sz="2250" i="1" spc="-15" baseline="-24074" dirty="0">
                <a:latin typeface="Times New Roman"/>
                <a:cs typeface="Times New Roman"/>
              </a:rPr>
              <a:t>i</a:t>
            </a:r>
            <a:r>
              <a:rPr sz="2250" i="1" spc="-82" baseline="-24074" dirty="0">
                <a:latin typeface="Times New Roman"/>
                <a:cs typeface="Times New Roman"/>
              </a:rPr>
              <a:t> </a:t>
            </a:r>
            <a:r>
              <a:rPr sz="2550" spc="65" dirty="0">
                <a:latin typeface="Times New Roman"/>
                <a:cs typeface="Times New Roman"/>
              </a:rPr>
              <a:t>(</a:t>
            </a:r>
            <a:r>
              <a:rPr sz="2550" i="1" spc="65" dirty="0">
                <a:latin typeface="Times New Roman"/>
                <a:cs typeface="Times New Roman"/>
              </a:rPr>
              <a:t>t</a:t>
            </a:r>
            <a:r>
              <a:rPr sz="2550" spc="65" dirty="0">
                <a:latin typeface="Times New Roman"/>
                <a:cs typeface="Times New Roman"/>
              </a:rPr>
              <a:t>)</a:t>
            </a:r>
            <a:r>
              <a:rPr sz="2550" spc="-85" dirty="0">
                <a:latin typeface="Times New Roman"/>
                <a:cs typeface="Times New Roman"/>
              </a:rPr>
              <a:t> </a:t>
            </a:r>
            <a:r>
              <a:rPr sz="2550" spc="55" dirty="0">
                <a:latin typeface="Symbol"/>
                <a:cs typeface="Symbol"/>
              </a:rPr>
              <a:t></a:t>
            </a:r>
            <a:r>
              <a:rPr sz="2550" spc="-20" dirty="0">
                <a:latin typeface="Times New Roman"/>
                <a:cs typeface="Times New Roman"/>
              </a:rPr>
              <a:t> </a:t>
            </a:r>
            <a:r>
              <a:rPr sz="2550" i="1" spc="60" dirty="0">
                <a:latin typeface="Times New Roman"/>
                <a:cs typeface="Times New Roman"/>
              </a:rPr>
              <a:t>H</a:t>
            </a:r>
            <a:r>
              <a:rPr sz="2550" spc="60" dirty="0">
                <a:latin typeface="Times New Roman"/>
                <a:cs typeface="Times New Roman"/>
              </a:rPr>
              <a:t>{</a:t>
            </a:r>
            <a:r>
              <a:rPr sz="2550" i="1" spc="60" dirty="0">
                <a:latin typeface="Times New Roman"/>
                <a:cs typeface="Times New Roman"/>
              </a:rPr>
              <a:t>x</a:t>
            </a:r>
            <a:r>
              <a:rPr sz="2550" spc="60" dirty="0">
                <a:latin typeface="Times New Roman"/>
                <a:cs typeface="Times New Roman"/>
              </a:rPr>
              <a:t>(</a:t>
            </a:r>
            <a:r>
              <a:rPr sz="2550" i="1" spc="60" dirty="0">
                <a:latin typeface="Times New Roman"/>
                <a:cs typeface="Times New Roman"/>
              </a:rPr>
              <a:t>t</a:t>
            </a:r>
            <a:r>
              <a:rPr sz="2550" i="1" spc="-90" dirty="0">
                <a:latin typeface="Times New Roman"/>
                <a:cs typeface="Times New Roman"/>
              </a:rPr>
              <a:t> </a:t>
            </a:r>
            <a:r>
              <a:rPr sz="2550" spc="55" dirty="0">
                <a:latin typeface="Symbol"/>
                <a:cs typeface="Symbol"/>
              </a:rPr>
              <a:t></a:t>
            </a:r>
            <a:r>
              <a:rPr sz="2550" spc="-345" dirty="0">
                <a:latin typeface="Times New Roman"/>
                <a:cs typeface="Times New Roman"/>
              </a:rPr>
              <a:t> </a:t>
            </a:r>
            <a:r>
              <a:rPr sz="2550" i="1" spc="30" dirty="0">
                <a:latin typeface="Times New Roman"/>
                <a:cs typeface="Times New Roman"/>
              </a:rPr>
              <a:t>t</a:t>
            </a:r>
            <a:r>
              <a:rPr sz="2250" spc="44" baseline="-24074" dirty="0">
                <a:latin typeface="Times New Roman"/>
                <a:cs typeface="Times New Roman"/>
              </a:rPr>
              <a:t>0</a:t>
            </a:r>
            <a:r>
              <a:rPr sz="2250" spc="-179" baseline="-24074" dirty="0">
                <a:latin typeface="Times New Roman"/>
                <a:cs typeface="Times New Roman"/>
              </a:rPr>
              <a:t> </a:t>
            </a:r>
            <a:r>
              <a:rPr sz="2550" spc="20" dirty="0">
                <a:latin typeface="Times New Roman"/>
                <a:cs typeface="Times New Roman"/>
              </a:rPr>
              <a:t>)}</a:t>
            </a:r>
            <a:endParaRPr sz="2550" dirty="0">
              <a:latin typeface="Times New Roman"/>
              <a:cs typeface="Times New Roman"/>
            </a:endParaRPr>
          </a:p>
          <a:p>
            <a:pPr marL="1544955">
              <a:lnSpc>
                <a:spcPct val="100000"/>
              </a:lnSpc>
              <a:spcBef>
                <a:spcPts val="1225"/>
              </a:spcBef>
            </a:pPr>
            <a:r>
              <a:rPr sz="2550" spc="55" dirty="0">
                <a:latin typeface="Symbol"/>
                <a:cs typeface="Symbol"/>
              </a:rPr>
              <a:t></a:t>
            </a:r>
            <a:r>
              <a:rPr sz="2550" spc="-15" dirty="0">
                <a:latin typeface="Times New Roman"/>
                <a:cs typeface="Times New Roman"/>
              </a:rPr>
              <a:t> </a:t>
            </a:r>
            <a:r>
              <a:rPr sz="2550" i="1" spc="100" dirty="0">
                <a:latin typeface="Times New Roman"/>
                <a:cs typeface="Times New Roman"/>
              </a:rPr>
              <a:t>H</a:t>
            </a:r>
            <a:r>
              <a:rPr sz="2550" spc="100" dirty="0">
                <a:latin typeface="Times New Roman"/>
                <a:cs typeface="Times New Roman"/>
              </a:rPr>
              <a:t>{</a:t>
            </a:r>
            <a:r>
              <a:rPr sz="2550" i="1" spc="100" dirty="0">
                <a:latin typeface="Times New Roman"/>
                <a:cs typeface="Times New Roman"/>
              </a:rPr>
              <a:t>S</a:t>
            </a:r>
            <a:r>
              <a:rPr sz="2250" i="1" spc="150" baseline="42592" dirty="0">
                <a:latin typeface="Times New Roman"/>
                <a:cs typeface="Times New Roman"/>
              </a:rPr>
              <a:t>t</a:t>
            </a:r>
            <a:r>
              <a:rPr sz="2250" i="1" spc="-330" baseline="42592" dirty="0">
                <a:latin typeface="Times New Roman"/>
                <a:cs typeface="Times New Roman"/>
              </a:rPr>
              <a:t> </a:t>
            </a:r>
            <a:r>
              <a:rPr sz="2250" spc="75" baseline="42592" dirty="0">
                <a:latin typeface="Times New Roman"/>
                <a:cs typeface="Times New Roman"/>
              </a:rPr>
              <a:t>0</a:t>
            </a:r>
            <a:r>
              <a:rPr sz="2550" spc="50" dirty="0">
                <a:latin typeface="Times New Roman"/>
                <a:cs typeface="Times New Roman"/>
              </a:rPr>
              <a:t>{</a:t>
            </a:r>
            <a:r>
              <a:rPr sz="2550" i="1" spc="50" dirty="0">
                <a:latin typeface="Times New Roman"/>
                <a:cs typeface="Times New Roman"/>
              </a:rPr>
              <a:t>x</a:t>
            </a:r>
            <a:r>
              <a:rPr sz="2550" spc="50" dirty="0">
                <a:latin typeface="Times New Roman"/>
                <a:cs typeface="Times New Roman"/>
              </a:rPr>
              <a:t>(</a:t>
            </a:r>
            <a:r>
              <a:rPr sz="2550" i="1" spc="50" dirty="0">
                <a:latin typeface="Times New Roman"/>
                <a:cs typeface="Times New Roman"/>
              </a:rPr>
              <a:t>t</a:t>
            </a:r>
            <a:r>
              <a:rPr sz="2550" spc="50" dirty="0">
                <a:latin typeface="Times New Roman"/>
                <a:cs typeface="Times New Roman"/>
              </a:rPr>
              <a:t>)}}</a:t>
            </a:r>
            <a:r>
              <a:rPr sz="2550" spc="-270" dirty="0">
                <a:latin typeface="Times New Roman"/>
                <a:cs typeface="Times New Roman"/>
              </a:rPr>
              <a:t> </a:t>
            </a:r>
            <a:r>
              <a:rPr sz="2550" spc="55" dirty="0">
                <a:latin typeface="Symbol"/>
                <a:cs typeface="Symbol"/>
              </a:rPr>
              <a:t></a:t>
            </a:r>
            <a:r>
              <a:rPr sz="2550" spc="-20" dirty="0">
                <a:latin typeface="Times New Roman"/>
                <a:cs typeface="Times New Roman"/>
              </a:rPr>
              <a:t> </a:t>
            </a:r>
            <a:r>
              <a:rPr sz="2550" i="1" spc="90" dirty="0">
                <a:latin typeface="Times New Roman"/>
                <a:cs typeface="Times New Roman"/>
              </a:rPr>
              <a:t>HS</a:t>
            </a:r>
            <a:r>
              <a:rPr sz="2250" i="1" spc="135" baseline="42592" dirty="0">
                <a:latin typeface="Times New Roman"/>
                <a:cs typeface="Times New Roman"/>
              </a:rPr>
              <a:t>t</a:t>
            </a:r>
            <a:r>
              <a:rPr sz="2250" i="1" spc="-330" baseline="42592" dirty="0">
                <a:latin typeface="Times New Roman"/>
                <a:cs typeface="Times New Roman"/>
              </a:rPr>
              <a:t> </a:t>
            </a:r>
            <a:r>
              <a:rPr sz="2250" spc="82" baseline="42592" dirty="0">
                <a:latin typeface="Times New Roman"/>
                <a:cs typeface="Times New Roman"/>
              </a:rPr>
              <a:t>0</a:t>
            </a:r>
            <a:r>
              <a:rPr sz="2550" spc="55" dirty="0">
                <a:latin typeface="Times New Roman"/>
                <a:cs typeface="Times New Roman"/>
              </a:rPr>
              <a:t>{</a:t>
            </a:r>
            <a:r>
              <a:rPr sz="2550" i="1" spc="55" dirty="0">
                <a:latin typeface="Times New Roman"/>
                <a:cs typeface="Times New Roman"/>
              </a:rPr>
              <a:t>x</a:t>
            </a:r>
            <a:r>
              <a:rPr sz="2550" spc="55" dirty="0">
                <a:latin typeface="Times New Roman"/>
                <a:cs typeface="Times New Roman"/>
              </a:rPr>
              <a:t>(</a:t>
            </a:r>
            <a:r>
              <a:rPr sz="2550" i="1" spc="55" dirty="0">
                <a:latin typeface="Times New Roman"/>
                <a:cs typeface="Times New Roman"/>
              </a:rPr>
              <a:t>t</a:t>
            </a:r>
            <a:r>
              <a:rPr sz="2550" spc="55" dirty="0">
                <a:latin typeface="Times New Roman"/>
                <a:cs typeface="Times New Roman"/>
              </a:rPr>
              <a:t>)}</a:t>
            </a:r>
            <a:endParaRPr sz="255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49636" y="5045336"/>
            <a:ext cx="2155190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500" i="1" spc="25" dirty="0">
                <a:latin typeface="Times New Roman"/>
                <a:cs typeface="Times New Roman"/>
              </a:rPr>
              <a:t>y </a:t>
            </a:r>
            <a:r>
              <a:rPr sz="2500" spc="50" dirty="0">
                <a:latin typeface="Times New Roman"/>
                <a:cs typeface="Times New Roman"/>
              </a:rPr>
              <a:t>(</a:t>
            </a:r>
            <a:r>
              <a:rPr sz="2500" i="1" spc="50" dirty="0">
                <a:latin typeface="Times New Roman"/>
                <a:cs typeface="Times New Roman"/>
              </a:rPr>
              <a:t>t</a:t>
            </a:r>
            <a:r>
              <a:rPr sz="2500" spc="50" dirty="0">
                <a:latin typeface="Times New Roman"/>
                <a:cs typeface="Times New Roman"/>
              </a:rPr>
              <a:t>) </a:t>
            </a:r>
            <a:r>
              <a:rPr sz="2500" spc="35" dirty="0">
                <a:latin typeface="Symbol"/>
                <a:cs typeface="Symbol"/>
              </a:rPr>
              <a:t></a:t>
            </a:r>
            <a:r>
              <a:rPr sz="2500" spc="35" dirty="0">
                <a:latin typeface="Times New Roman"/>
                <a:cs typeface="Times New Roman"/>
              </a:rPr>
              <a:t> </a:t>
            </a:r>
            <a:r>
              <a:rPr sz="2500" i="1" spc="130" dirty="0">
                <a:latin typeface="Times New Roman"/>
                <a:cs typeface="Times New Roman"/>
              </a:rPr>
              <a:t>S</a:t>
            </a:r>
            <a:r>
              <a:rPr sz="2175" i="1" spc="195" baseline="44061" dirty="0">
                <a:latin typeface="Times New Roman"/>
                <a:cs typeface="Times New Roman"/>
              </a:rPr>
              <a:t>t</a:t>
            </a:r>
            <a:r>
              <a:rPr sz="2175" i="1" spc="-240" baseline="44061" dirty="0">
                <a:latin typeface="Times New Roman"/>
                <a:cs typeface="Times New Roman"/>
              </a:rPr>
              <a:t> </a:t>
            </a:r>
            <a:r>
              <a:rPr sz="2175" spc="104" baseline="44061" dirty="0">
                <a:latin typeface="Times New Roman"/>
                <a:cs typeface="Times New Roman"/>
              </a:rPr>
              <a:t>0</a:t>
            </a:r>
            <a:r>
              <a:rPr sz="2500" spc="70" dirty="0">
                <a:latin typeface="Times New Roman"/>
                <a:cs typeface="Times New Roman"/>
              </a:rPr>
              <a:t>{</a:t>
            </a:r>
            <a:r>
              <a:rPr sz="2500" i="1" spc="70" dirty="0">
                <a:latin typeface="Times New Roman"/>
                <a:cs typeface="Times New Roman"/>
              </a:rPr>
              <a:t>y</a:t>
            </a:r>
            <a:r>
              <a:rPr sz="2500" spc="70" dirty="0">
                <a:latin typeface="Times New Roman"/>
                <a:cs typeface="Times New Roman"/>
              </a:rPr>
              <a:t>(</a:t>
            </a:r>
            <a:r>
              <a:rPr sz="2500" i="1" spc="70" dirty="0">
                <a:latin typeface="Times New Roman"/>
                <a:cs typeface="Times New Roman"/>
              </a:rPr>
              <a:t>t</a:t>
            </a:r>
            <a:r>
              <a:rPr sz="2500" spc="70" dirty="0">
                <a:latin typeface="Times New Roman"/>
                <a:cs typeface="Times New Roman"/>
              </a:rPr>
              <a:t>)}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9761" y="5209917"/>
            <a:ext cx="3743325" cy="78168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545"/>
              </a:spcBef>
            </a:pPr>
            <a:r>
              <a:rPr sz="1450" spc="20" dirty="0">
                <a:latin typeface="Times New Roman"/>
                <a:cs typeface="Times New Roman"/>
              </a:rPr>
              <a:t>0</a:t>
            </a:r>
            <a:endParaRPr sz="1450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760"/>
              </a:spcBef>
            </a:pPr>
            <a:r>
              <a:rPr sz="2500" spc="35" dirty="0">
                <a:latin typeface="Symbol"/>
                <a:cs typeface="Symbol"/>
              </a:rPr>
              <a:t></a:t>
            </a:r>
            <a:r>
              <a:rPr sz="2500" spc="-60" dirty="0">
                <a:latin typeface="Times New Roman"/>
                <a:cs typeface="Times New Roman"/>
              </a:rPr>
              <a:t> </a:t>
            </a:r>
            <a:r>
              <a:rPr sz="2500" i="1" spc="125" dirty="0">
                <a:latin typeface="Times New Roman"/>
                <a:cs typeface="Times New Roman"/>
              </a:rPr>
              <a:t>S</a:t>
            </a:r>
            <a:r>
              <a:rPr sz="2175" i="1" spc="187" baseline="44061" dirty="0">
                <a:latin typeface="Times New Roman"/>
                <a:cs typeface="Times New Roman"/>
              </a:rPr>
              <a:t>t</a:t>
            </a:r>
            <a:r>
              <a:rPr sz="2175" i="1" spc="-300" baseline="44061" dirty="0">
                <a:latin typeface="Times New Roman"/>
                <a:cs typeface="Times New Roman"/>
              </a:rPr>
              <a:t> </a:t>
            </a:r>
            <a:r>
              <a:rPr sz="2175" spc="75" baseline="44061" dirty="0">
                <a:latin typeface="Times New Roman"/>
                <a:cs typeface="Times New Roman"/>
              </a:rPr>
              <a:t>0</a:t>
            </a:r>
            <a:r>
              <a:rPr sz="2500" spc="50" dirty="0">
                <a:latin typeface="Times New Roman"/>
                <a:cs typeface="Times New Roman"/>
              </a:rPr>
              <a:t>{</a:t>
            </a:r>
            <a:r>
              <a:rPr sz="2500" i="1" spc="50" dirty="0">
                <a:latin typeface="Times New Roman"/>
                <a:cs typeface="Times New Roman"/>
              </a:rPr>
              <a:t>H</a:t>
            </a:r>
            <a:r>
              <a:rPr sz="2500" spc="50" dirty="0">
                <a:latin typeface="Times New Roman"/>
                <a:cs typeface="Times New Roman"/>
              </a:rPr>
              <a:t>{</a:t>
            </a:r>
            <a:r>
              <a:rPr sz="2500" i="1" spc="50" dirty="0">
                <a:latin typeface="Times New Roman"/>
                <a:cs typeface="Times New Roman"/>
              </a:rPr>
              <a:t>x</a:t>
            </a:r>
            <a:r>
              <a:rPr sz="2500" spc="50" dirty="0">
                <a:latin typeface="Times New Roman"/>
                <a:cs typeface="Times New Roman"/>
              </a:rPr>
              <a:t>(</a:t>
            </a:r>
            <a:r>
              <a:rPr sz="2500" i="1" spc="50" dirty="0">
                <a:latin typeface="Times New Roman"/>
                <a:cs typeface="Times New Roman"/>
              </a:rPr>
              <a:t>t</a:t>
            </a:r>
            <a:r>
              <a:rPr sz="2500" spc="50" dirty="0">
                <a:latin typeface="Times New Roman"/>
                <a:cs typeface="Times New Roman"/>
              </a:rPr>
              <a:t>)}}</a:t>
            </a:r>
            <a:r>
              <a:rPr sz="2500" spc="-260" dirty="0">
                <a:latin typeface="Times New Roman"/>
                <a:cs typeface="Times New Roman"/>
              </a:rPr>
              <a:t> </a:t>
            </a:r>
            <a:r>
              <a:rPr sz="2500" spc="35" dirty="0">
                <a:latin typeface="Symbol"/>
                <a:cs typeface="Symbol"/>
              </a:rPr>
              <a:t></a:t>
            </a:r>
            <a:r>
              <a:rPr sz="2500" spc="-65" dirty="0">
                <a:latin typeface="Times New Roman"/>
                <a:cs typeface="Times New Roman"/>
              </a:rPr>
              <a:t> </a:t>
            </a:r>
            <a:r>
              <a:rPr sz="2500" i="1" spc="130" dirty="0">
                <a:latin typeface="Times New Roman"/>
                <a:cs typeface="Times New Roman"/>
              </a:rPr>
              <a:t>S</a:t>
            </a:r>
            <a:r>
              <a:rPr sz="2175" i="1" spc="195" baseline="44061" dirty="0">
                <a:latin typeface="Times New Roman"/>
                <a:cs typeface="Times New Roman"/>
              </a:rPr>
              <a:t>t</a:t>
            </a:r>
            <a:r>
              <a:rPr sz="2175" i="1" spc="-300" baseline="44061" dirty="0">
                <a:latin typeface="Times New Roman"/>
                <a:cs typeface="Times New Roman"/>
              </a:rPr>
              <a:t> </a:t>
            </a:r>
            <a:r>
              <a:rPr sz="2175" spc="30" baseline="44061" dirty="0">
                <a:latin typeface="Times New Roman"/>
                <a:cs typeface="Times New Roman"/>
              </a:rPr>
              <a:t>0</a:t>
            </a:r>
            <a:r>
              <a:rPr sz="2175" spc="-307" baseline="44061" dirty="0">
                <a:latin typeface="Times New Roman"/>
                <a:cs typeface="Times New Roman"/>
              </a:rPr>
              <a:t> </a:t>
            </a:r>
            <a:r>
              <a:rPr sz="2500" i="1" spc="55" dirty="0">
                <a:latin typeface="Times New Roman"/>
                <a:cs typeface="Times New Roman"/>
              </a:rPr>
              <a:t>H</a:t>
            </a:r>
            <a:r>
              <a:rPr sz="2500" spc="55" dirty="0">
                <a:latin typeface="Times New Roman"/>
                <a:cs typeface="Times New Roman"/>
              </a:rPr>
              <a:t>{</a:t>
            </a:r>
            <a:r>
              <a:rPr sz="2500" i="1" spc="55" dirty="0">
                <a:latin typeface="Times New Roman"/>
                <a:cs typeface="Times New Roman"/>
              </a:rPr>
              <a:t>x</a:t>
            </a:r>
            <a:r>
              <a:rPr sz="2500" spc="55" dirty="0">
                <a:latin typeface="Times New Roman"/>
                <a:cs typeface="Times New Roman"/>
              </a:rPr>
              <a:t>(</a:t>
            </a:r>
            <a:r>
              <a:rPr sz="2500" i="1" spc="55" dirty="0">
                <a:latin typeface="Times New Roman"/>
                <a:cs typeface="Times New Roman"/>
              </a:rPr>
              <a:t>t</a:t>
            </a:r>
            <a:r>
              <a:rPr sz="2500" spc="55" dirty="0">
                <a:latin typeface="Times New Roman"/>
                <a:cs typeface="Times New Roman"/>
              </a:rPr>
              <a:t>)}</a:t>
            </a:r>
            <a:endParaRPr sz="2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322475"/>
            <a:ext cx="5900420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/>
              <a:t>Linear </a:t>
            </a:r>
            <a:r>
              <a:rPr b="1" spc="-15" dirty="0"/>
              <a:t>Time-Invariant</a:t>
            </a:r>
            <a:r>
              <a:rPr b="1" spc="20" dirty="0"/>
              <a:t> </a:t>
            </a:r>
            <a:r>
              <a:rPr b="1" spc="-5" dirty="0"/>
              <a:t>Systems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95"/>
              </a:spcBef>
              <a:buClr>
                <a:srgbClr val="1382AC"/>
              </a:buClr>
              <a:buSzPct val="79166"/>
              <a:buFont typeface="Wingdings 3"/>
              <a:buChar char=""/>
              <a:tabLst>
                <a:tab pos="354965" algn="l"/>
                <a:tab pos="355600" algn="l"/>
              </a:tabLst>
            </a:pPr>
            <a:r>
              <a:rPr spc="-5" dirty="0"/>
              <a:t>Special importance </a:t>
            </a:r>
            <a:r>
              <a:rPr spc="-10" dirty="0"/>
              <a:t>for </a:t>
            </a:r>
            <a:r>
              <a:rPr spc="-5" dirty="0"/>
              <a:t>their mathematical</a:t>
            </a:r>
            <a:r>
              <a:rPr spc="-20" dirty="0"/>
              <a:t> </a:t>
            </a:r>
            <a:r>
              <a:rPr spc="-5" dirty="0"/>
              <a:t>tractability</a:t>
            </a: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rgbClr val="1382AC"/>
              </a:buClr>
              <a:buSzPct val="79166"/>
              <a:buFont typeface="Wingdings 3"/>
              <a:buChar char=""/>
              <a:tabLst>
                <a:tab pos="354965" algn="l"/>
                <a:tab pos="355600" algn="l"/>
              </a:tabLst>
            </a:pPr>
            <a:r>
              <a:rPr spc="-5" dirty="0"/>
              <a:t>Most </a:t>
            </a:r>
            <a:r>
              <a:rPr dirty="0"/>
              <a:t>signal </a:t>
            </a:r>
            <a:r>
              <a:rPr spc="-5" dirty="0"/>
              <a:t>processing applications </a:t>
            </a:r>
            <a:r>
              <a:rPr spc="-30" dirty="0"/>
              <a:t>involve </a:t>
            </a:r>
            <a:r>
              <a:rPr spc="-85" dirty="0"/>
              <a:t>LTI</a:t>
            </a:r>
            <a:r>
              <a:rPr spc="-10" dirty="0"/>
              <a:t> systems</a:t>
            </a:r>
          </a:p>
          <a:p>
            <a:pPr marL="354965" marR="483870" indent="-342900">
              <a:lnSpc>
                <a:spcPct val="100000"/>
              </a:lnSpc>
              <a:spcBef>
                <a:spcPts val="994"/>
              </a:spcBef>
              <a:buClr>
                <a:srgbClr val="1382AC"/>
              </a:buClr>
              <a:buSzPct val="79166"/>
              <a:buFont typeface="Wingdings 3"/>
              <a:buChar char=""/>
              <a:tabLst>
                <a:tab pos="354965" algn="l"/>
                <a:tab pos="355600" algn="l"/>
              </a:tabLst>
            </a:pPr>
            <a:r>
              <a:rPr spc="-85" dirty="0"/>
              <a:t>LTI </a:t>
            </a:r>
            <a:r>
              <a:rPr spc="-10" dirty="0"/>
              <a:t>system </a:t>
            </a:r>
            <a:r>
              <a:rPr dirty="0"/>
              <a:t>can </a:t>
            </a:r>
            <a:r>
              <a:rPr spc="-5" dirty="0"/>
              <a:t>be </a:t>
            </a:r>
            <a:r>
              <a:rPr spc="-10" dirty="0"/>
              <a:t>completely </a:t>
            </a:r>
            <a:r>
              <a:rPr spc="-5" dirty="0"/>
              <a:t>characterized </a:t>
            </a:r>
            <a:r>
              <a:rPr spc="-25" dirty="0"/>
              <a:t>by </a:t>
            </a:r>
            <a:r>
              <a:rPr spc="-5" dirty="0"/>
              <a:t>their  impulse</a:t>
            </a:r>
            <a:r>
              <a:rPr dirty="0"/>
              <a:t> </a:t>
            </a:r>
            <a:r>
              <a:rPr spc="-5" dirty="0"/>
              <a:t>response</a:t>
            </a:r>
          </a:p>
        </p:txBody>
      </p:sp>
      <p:sp>
        <p:nvSpPr>
          <p:cNvPr id="4" name="object 4"/>
          <p:cNvSpPr/>
          <p:nvPr/>
        </p:nvSpPr>
        <p:spPr>
          <a:xfrm>
            <a:off x="6324705" y="3888913"/>
            <a:ext cx="1008380" cy="0"/>
          </a:xfrm>
          <a:custGeom>
            <a:avLst/>
            <a:gdLst/>
            <a:ahLst/>
            <a:cxnLst/>
            <a:rect l="l" t="t" r="r" b="b"/>
            <a:pathLst>
              <a:path w="1008379">
                <a:moveTo>
                  <a:pt x="0" y="0"/>
                </a:moveTo>
                <a:lnTo>
                  <a:pt x="1007949" y="0"/>
                </a:lnTo>
              </a:path>
            </a:pathLst>
          </a:custGeom>
          <a:ln w="109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09957" y="4608399"/>
            <a:ext cx="1176655" cy="33655"/>
          </a:xfrm>
          <a:custGeom>
            <a:avLst/>
            <a:gdLst/>
            <a:ahLst/>
            <a:cxnLst/>
            <a:rect l="l" t="t" r="r" b="b"/>
            <a:pathLst>
              <a:path w="1176654" h="33654">
                <a:moveTo>
                  <a:pt x="0" y="33350"/>
                </a:moveTo>
                <a:lnTo>
                  <a:pt x="1176052" y="33350"/>
                </a:lnTo>
              </a:path>
              <a:path w="1176654" h="33654">
                <a:moveTo>
                  <a:pt x="0" y="0"/>
                </a:moveTo>
                <a:lnTo>
                  <a:pt x="1176052" y="0"/>
                </a:lnTo>
              </a:path>
            </a:pathLst>
          </a:custGeom>
          <a:ln w="109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79585" y="3293408"/>
            <a:ext cx="13779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25" dirty="0">
                <a:latin typeface="Symbol"/>
                <a:cs typeface="Symbol"/>
              </a:rPr>
              <a:t>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17315" y="3356296"/>
            <a:ext cx="245808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100" i="1" spc="5" dirty="0">
                <a:latin typeface="Times New Roman"/>
                <a:cs typeface="Times New Roman"/>
              </a:rPr>
              <a:t>y </a:t>
            </a:r>
            <a:r>
              <a:rPr sz="4275" spc="-104" baseline="-3898" dirty="0">
                <a:latin typeface="Symbol"/>
                <a:cs typeface="Symbol"/>
              </a:rPr>
              <a:t></a:t>
            </a:r>
            <a:r>
              <a:rPr sz="2100" i="1" spc="-70" dirty="0">
                <a:latin typeface="Times New Roman"/>
                <a:cs typeface="Times New Roman"/>
              </a:rPr>
              <a:t>n </a:t>
            </a:r>
            <a:r>
              <a:rPr sz="4275" spc="-382" baseline="-3898" dirty="0">
                <a:latin typeface="Symbol"/>
                <a:cs typeface="Symbol"/>
              </a:rPr>
              <a:t></a:t>
            </a:r>
            <a:r>
              <a:rPr sz="4275" spc="-382" baseline="-3898" dirty="0">
                <a:latin typeface="Times New Roman"/>
                <a:cs typeface="Times New Roman"/>
              </a:rPr>
              <a:t> </a:t>
            </a:r>
            <a:r>
              <a:rPr sz="2100" spc="85" dirty="0">
                <a:latin typeface="Symbol"/>
                <a:cs typeface="Symbol"/>
              </a:rPr>
              <a:t></a:t>
            </a:r>
            <a:r>
              <a:rPr sz="2100" i="1" spc="85" dirty="0">
                <a:latin typeface="Times New Roman"/>
                <a:cs typeface="Times New Roman"/>
              </a:rPr>
              <a:t>T </a:t>
            </a:r>
            <a:r>
              <a:rPr sz="4125" spc="-240" baseline="-3030" dirty="0">
                <a:latin typeface="Symbol"/>
                <a:cs typeface="Symbol"/>
              </a:rPr>
              <a:t></a:t>
            </a:r>
            <a:r>
              <a:rPr sz="2100" i="1" spc="-160" dirty="0">
                <a:latin typeface="Times New Roman"/>
                <a:cs typeface="Times New Roman"/>
              </a:rPr>
              <a:t>x </a:t>
            </a:r>
            <a:r>
              <a:rPr sz="2100" spc="30" dirty="0">
                <a:latin typeface="Times New Roman"/>
                <a:cs typeface="Times New Roman"/>
              </a:rPr>
              <a:t>[</a:t>
            </a:r>
            <a:r>
              <a:rPr sz="2100" i="1" spc="30" dirty="0">
                <a:latin typeface="Times New Roman"/>
                <a:cs typeface="Times New Roman"/>
              </a:rPr>
              <a:t>n </a:t>
            </a:r>
            <a:r>
              <a:rPr sz="2100" spc="-245" dirty="0">
                <a:latin typeface="Times New Roman"/>
                <a:cs typeface="Times New Roman"/>
              </a:rPr>
              <a:t>]</a:t>
            </a:r>
            <a:r>
              <a:rPr sz="4125" spc="-367" baseline="-3030" dirty="0">
                <a:latin typeface="Symbol"/>
                <a:cs typeface="Symbol"/>
              </a:rPr>
              <a:t></a:t>
            </a:r>
            <a:r>
              <a:rPr sz="4125" spc="-367" baseline="-3030" dirty="0">
                <a:latin typeface="Times New Roman"/>
                <a:cs typeface="Times New Roman"/>
              </a:rPr>
              <a:t> </a:t>
            </a:r>
            <a:r>
              <a:rPr sz="2100" spc="80" dirty="0">
                <a:latin typeface="Symbol"/>
                <a:cs typeface="Symbol"/>
              </a:rPr>
              <a:t></a:t>
            </a:r>
            <a:r>
              <a:rPr sz="2100" i="1" spc="80" dirty="0">
                <a:latin typeface="Times New Roman"/>
                <a:cs typeface="Times New Roman"/>
              </a:rPr>
              <a:t>T</a:t>
            </a:r>
            <a:r>
              <a:rPr sz="2100" i="1" spc="-90" dirty="0">
                <a:latin typeface="Times New Roman"/>
                <a:cs typeface="Times New Roman"/>
              </a:rPr>
              <a:t> </a:t>
            </a:r>
            <a:r>
              <a:rPr sz="3150" spc="7" baseline="34391" dirty="0">
                <a:latin typeface="Symbol"/>
                <a:cs typeface="Symbol"/>
              </a:rPr>
              <a:t></a:t>
            </a:r>
            <a:endParaRPr sz="3150" baseline="34391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55631" y="3356296"/>
            <a:ext cx="276415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100" i="1" spc="5" dirty="0">
                <a:latin typeface="Times New Roman"/>
                <a:cs typeface="Times New Roman"/>
              </a:rPr>
              <a:t>x </a:t>
            </a:r>
            <a:r>
              <a:rPr sz="4275" spc="-120" baseline="-3898" dirty="0">
                <a:latin typeface="Symbol"/>
                <a:cs typeface="Symbol"/>
              </a:rPr>
              <a:t></a:t>
            </a:r>
            <a:r>
              <a:rPr sz="2100" i="1" spc="-80" dirty="0">
                <a:latin typeface="Times New Roman"/>
                <a:cs typeface="Times New Roman"/>
              </a:rPr>
              <a:t>k </a:t>
            </a:r>
            <a:r>
              <a:rPr sz="4275" spc="-172" baseline="-3898" dirty="0">
                <a:latin typeface="Symbol"/>
                <a:cs typeface="Symbol"/>
              </a:rPr>
              <a:t></a:t>
            </a:r>
            <a:r>
              <a:rPr sz="2200" i="1" spc="-114" dirty="0">
                <a:latin typeface="Symbol"/>
                <a:cs typeface="Symbol"/>
              </a:rPr>
              <a:t></a:t>
            </a:r>
            <a:r>
              <a:rPr sz="2200" i="1" spc="-114" dirty="0">
                <a:latin typeface="Times New Roman"/>
                <a:cs typeface="Times New Roman"/>
              </a:rPr>
              <a:t> </a:t>
            </a:r>
            <a:r>
              <a:rPr sz="4275" spc="-120" baseline="-3898" dirty="0">
                <a:latin typeface="Symbol"/>
                <a:cs typeface="Symbol"/>
              </a:rPr>
              <a:t></a:t>
            </a:r>
            <a:r>
              <a:rPr sz="2100" i="1" spc="-80" dirty="0">
                <a:latin typeface="Times New Roman"/>
                <a:cs typeface="Times New Roman"/>
              </a:rPr>
              <a:t>n </a:t>
            </a:r>
            <a:r>
              <a:rPr sz="2100" spc="10" dirty="0">
                <a:latin typeface="Symbol"/>
                <a:cs typeface="Symbol"/>
              </a:rPr>
              <a:t>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i="1" spc="5" dirty="0">
                <a:latin typeface="Times New Roman"/>
                <a:cs typeface="Times New Roman"/>
              </a:rPr>
              <a:t>k </a:t>
            </a:r>
            <a:r>
              <a:rPr sz="4275" spc="-179" baseline="-3898" dirty="0">
                <a:latin typeface="Symbol"/>
                <a:cs typeface="Symbol"/>
              </a:rPr>
              <a:t></a:t>
            </a:r>
            <a:r>
              <a:rPr sz="3150" spc="-179" baseline="34391" dirty="0">
                <a:latin typeface="Symbol"/>
                <a:cs typeface="Symbol"/>
              </a:rPr>
              <a:t></a:t>
            </a:r>
            <a:r>
              <a:rPr sz="3150" spc="-187" baseline="34391" dirty="0">
                <a:latin typeface="Times New Roman"/>
                <a:cs typeface="Times New Roman"/>
              </a:rPr>
              <a:t> </a:t>
            </a:r>
            <a:r>
              <a:rPr sz="2100" i="1" spc="-15" dirty="0">
                <a:latin typeface="Times New Roman"/>
                <a:cs typeface="Times New Roman"/>
              </a:rPr>
              <a:t>Linearity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44001" y="3501162"/>
            <a:ext cx="126365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249680" algn="l"/>
              </a:tabLst>
            </a:pPr>
            <a:r>
              <a:rPr sz="2100" spc="5" dirty="0">
                <a:latin typeface="Symbol"/>
                <a:cs typeface="Symbol"/>
              </a:rPr>
              <a:t></a:t>
            </a:r>
            <a:r>
              <a:rPr sz="2100" spc="-250" dirty="0">
                <a:latin typeface="Times New Roman"/>
                <a:cs typeface="Times New Roman"/>
              </a:rPr>
              <a:t> </a:t>
            </a:r>
            <a:r>
              <a:rPr sz="21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91153" y="3714394"/>
            <a:ext cx="231140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165350" algn="l"/>
              </a:tabLst>
            </a:pPr>
            <a:r>
              <a:rPr sz="2100" spc="75" dirty="0">
                <a:latin typeface="Symbol"/>
                <a:cs typeface="Symbol"/>
              </a:rPr>
              <a:t></a:t>
            </a:r>
            <a:r>
              <a:rPr sz="1800" i="1" spc="22" baseline="2314" dirty="0">
                <a:latin typeface="Times New Roman"/>
                <a:cs typeface="Times New Roman"/>
              </a:rPr>
              <a:t>k</a:t>
            </a:r>
            <a:r>
              <a:rPr sz="1800" i="1" spc="75" baseline="2314" dirty="0">
                <a:latin typeface="Times New Roman"/>
                <a:cs typeface="Times New Roman"/>
              </a:rPr>
              <a:t> </a:t>
            </a:r>
            <a:r>
              <a:rPr sz="1800" spc="127" baseline="2314" dirty="0">
                <a:latin typeface="Symbol"/>
                <a:cs typeface="Symbol"/>
              </a:rPr>
              <a:t></a:t>
            </a:r>
            <a:r>
              <a:rPr sz="1800" spc="15" baseline="2314" dirty="0">
                <a:latin typeface="Symbol"/>
                <a:cs typeface="Symbol"/>
              </a:rPr>
              <a:t></a:t>
            </a:r>
            <a:r>
              <a:rPr sz="1800" spc="37" baseline="2314" dirty="0">
                <a:latin typeface="Symbol"/>
                <a:cs typeface="Symbol"/>
              </a:rPr>
              <a:t></a:t>
            </a:r>
            <a:r>
              <a:rPr sz="1800" baseline="2314" dirty="0">
                <a:latin typeface="Times New Roman"/>
                <a:cs typeface="Times New Roman"/>
              </a:rPr>
              <a:t>	</a:t>
            </a:r>
            <a:r>
              <a:rPr sz="2100" spc="5" dirty="0">
                <a:latin typeface="Symbol"/>
                <a:cs typeface="Symbol"/>
              </a:rPr>
              <a:t>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91153" y="3367205"/>
            <a:ext cx="516890" cy="508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spc="5" dirty="0">
                <a:latin typeface="Symbol"/>
                <a:cs typeface="Symbol"/>
              </a:rPr>
              <a:t></a:t>
            </a:r>
            <a:r>
              <a:rPr sz="2100" spc="-55" dirty="0">
                <a:latin typeface="Times New Roman"/>
                <a:cs typeface="Times New Roman"/>
              </a:rPr>
              <a:t> </a:t>
            </a:r>
            <a:r>
              <a:rPr sz="4725" spc="30" baseline="-1763" dirty="0">
                <a:latin typeface="Symbol"/>
                <a:cs typeface="Symbol"/>
              </a:rPr>
              <a:t></a:t>
            </a:r>
            <a:endParaRPr sz="4725" baseline="-1763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02483" y="4100369"/>
            <a:ext cx="5695315" cy="742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2499360" algn="ctr">
              <a:lnSpc>
                <a:spcPts val="795"/>
              </a:lnSpc>
              <a:spcBef>
                <a:spcPts val="130"/>
              </a:spcBef>
              <a:tabLst>
                <a:tab pos="2706370" algn="l"/>
              </a:tabLst>
            </a:pPr>
            <a:r>
              <a:rPr sz="1200" spc="25" dirty="0">
                <a:latin typeface="Symbol"/>
                <a:cs typeface="Symbol"/>
              </a:rPr>
              <a:t></a:t>
            </a:r>
            <a:r>
              <a:rPr sz="1200" spc="25" dirty="0">
                <a:latin typeface="Times New Roman"/>
                <a:cs typeface="Times New Roman"/>
              </a:rPr>
              <a:t>	</a:t>
            </a:r>
            <a:r>
              <a:rPr sz="1200" spc="25" dirty="0">
                <a:latin typeface="Symbol"/>
                <a:cs typeface="Symbol"/>
              </a:rPr>
              <a:t></a:t>
            </a:r>
            <a:endParaRPr sz="1200">
              <a:latin typeface="Symbol"/>
              <a:cs typeface="Symbol"/>
            </a:endParaRPr>
          </a:p>
          <a:p>
            <a:pPr marL="99060">
              <a:lnSpc>
                <a:spcPts val="3195"/>
              </a:lnSpc>
            </a:pPr>
            <a:r>
              <a:rPr sz="4725" spc="30" baseline="-8818" dirty="0">
                <a:latin typeface="Symbol"/>
                <a:cs typeface="Symbol"/>
              </a:rPr>
              <a:t></a:t>
            </a:r>
            <a:r>
              <a:rPr sz="4725" spc="30" baseline="-8818" dirty="0">
                <a:latin typeface="Times New Roman"/>
                <a:cs typeface="Times New Roman"/>
              </a:rPr>
              <a:t> </a:t>
            </a:r>
            <a:r>
              <a:rPr sz="2100" i="1" spc="5" dirty="0">
                <a:latin typeface="Times New Roman"/>
                <a:cs typeface="Times New Roman"/>
              </a:rPr>
              <a:t>x</a:t>
            </a:r>
            <a:r>
              <a:rPr sz="2100" i="1" spc="85" dirty="0">
                <a:latin typeface="Times New Roman"/>
                <a:cs typeface="Times New Roman"/>
              </a:rPr>
              <a:t> </a:t>
            </a:r>
            <a:r>
              <a:rPr sz="4275" spc="-225" baseline="-3898" dirty="0">
                <a:latin typeface="Symbol"/>
                <a:cs typeface="Symbol"/>
              </a:rPr>
              <a:t></a:t>
            </a:r>
            <a:r>
              <a:rPr sz="2100" i="1" spc="5" dirty="0">
                <a:latin typeface="Times New Roman"/>
                <a:cs typeface="Times New Roman"/>
              </a:rPr>
              <a:t>k</a:t>
            </a:r>
            <a:r>
              <a:rPr sz="2100" i="1" spc="35" dirty="0">
                <a:latin typeface="Times New Roman"/>
                <a:cs typeface="Times New Roman"/>
              </a:rPr>
              <a:t> </a:t>
            </a:r>
            <a:r>
              <a:rPr sz="4275" spc="-592" baseline="-3898" dirty="0">
                <a:latin typeface="Symbol"/>
                <a:cs typeface="Symbol"/>
              </a:rPr>
              <a:t></a:t>
            </a:r>
            <a:r>
              <a:rPr sz="2100" i="1" spc="10" dirty="0">
                <a:latin typeface="Times New Roman"/>
                <a:cs typeface="Times New Roman"/>
              </a:rPr>
              <a:t>T</a:t>
            </a:r>
            <a:r>
              <a:rPr sz="2100" i="1" spc="220" dirty="0">
                <a:latin typeface="Times New Roman"/>
                <a:cs typeface="Times New Roman"/>
              </a:rPr>
              <a:t> </a:t>
            </a:r>
            <a:r>
              <a:rPr sz="4800" spc="-1005" baseline="-4340" dirty="0">
                <a:latin typeface="Symbol"/>
                <a:cs typeface="Symbol"/>
              </a:rPr>
              <a:t></a:t>
            </a:r>
            <a:r>
              <a:rPr sz="2200" i="1" spc="-40" dirty="0">
                <a:latin typeface="Symbol"/>
                <a:cs typeface="Symbol"/>
              </a:rPr>
              <a:t>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4275" spc="-232" baseline="-3898" dirty="0">
                <a:latin typeface="Symbol"/>
                <a:cs typeface="Symbol"/>
              </a:rPr>
              <a:t></a:t>
            </a:r>
            <a:r>
              <a:rPr sz="2100" i="1" spc="5" dirty="0">
                <a:latin typeface="Times New Roman"/>
                <a:cs typeface="Times New Roman"/>
              </a:rPr>
              <a:t>n</a:t>
            </a:r>
            <a:r>
              <a:rPr sz="2100" i="1" spc="4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Symbol"/>
                <a:cs typeface="Symbol"/>
              </a:rPr>
              <a:t></a:t>
            </a:r>
            <a:r>
              <a:rPr sz="2100" spc="-180" dirty="0">
                <a:latin typeface="Times New Roman"/>
                <a:cs typeface="Times New Roman"/>
              </a:rPr>
              <a:t> </a:t>
            </a:r>
            <a:r>
              <a:rPr sz="2100" i="1" spc="5" dirty="0">
                <a:latin typeface="Times New Roman"/>
                <a:cs typeface="Times New Roman"/>
              </a:rPr>
              <a:t>k</a:t>
            </a:r>
            <a:r>
              <a:rPr sz="2100" i="1" spc="45" dirty="0">
                <a:latin typeface="Times New Roman"/>
                <a:cs typeface="Times New Roman"/>
              </a:rPr>
              <a:t> </a:t>
            </a:r>
            <a:r>
              <a:rPr sz="4275" spc="-667" baseline="-3898" dirty="0">
                <a:latin typeface="Symbol"/>
                <a:cs typeface="Symbol"/>
              </a:rPr>
              <a:t></a:t>
            </a:r>
            <a:r>
              <a:rPr sz="4800" spc="-802" baseline="-4340" dirty="0">
                <a:latin typeface="Symbol"/>
                <a:cs typeface="Symbol"/>
              </a:rPr>
              <a:t></a:t>
            </a:r>
            <a:r>
              <a:rPr sz="4800" spc="-585" baseline="-434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Symbol"/>
                <a:cs typeface="Symbol"/>
              </a:rPr>
              <a:t></a:t>
            </a:r>
            <a:r>
              <a:rPr sz="2100" dirty="0">
                <a:latin typeface="Times New Roman"/>
                <a:cs typeface="Times New Roman"/>
              </a:rPr>
              <a:t> </a:t>
            </a:r>
            <a:r>
              <a:rPr sz="2100" spc="-60" dirty="0">
                <a:latin typeface="Times New Roman"/>
                <a:cs typeface="Times New Roman"/>
              </a:rPr>
              <a:t> </a:t>
            </a:r>
            <a:r>
              <a:rPr sz="4725" spc="30" baseline="-8818" dirty="0">
                <a:latin typeface="Symbol"/>
                <a:cs typeface="Symbol"/>
              </a:rPr>
              <a:t></a:t>
            </a:r>
            <a:r>
              <a:rPr sz="4725" spc="-15" baseline="-8818" dirty="0">
                <a:latin typeface="Times New Roman"/>
                <a:cs typeface="Times New Roman"/>
              </a:rPr>
              <a:t> </a:t>
            </a:r>
            <a:r>
              <a:rPr sz="2100" i="1" spc="5" dirty="0">
                <a:latin typeface="Times New Roman"/>
                <a:cs typeface="Times New Roman"/>
              </a:rPr>
              <a:t>x</a:t>
            </a:r>
            <a:r>
              <a:rPr sz="2100" i="1" spc="100" dirty="0">
                <a:latin typeface="Times New Roman"/>
                <a:cs typeface="Times New Roman"/>
              </a:rPr>
              <a:t> </a:t>
            </a:r>
            <a:r>
              <a:rPr sz="4275" spc="-254" baseline="-3898" dirty="0">
                <a:latin typeface="Symbol"/>
                <a:cs typeface="Symbol"/>
              </a:rPr>
              <a:t></a:t>
            </a:r>
            <a:r>
              <a:rPr sz="2100" i="1" spc="5" dirty="0">
                <a:latin typeface="Times New Roman"/>
                <a:cs typeface="Times New Roman"/>
              </a:rPr>
              <a:t>k</a:t>
            </a:r>
            <a:r>
              <a:rPr sz="2100" i="1" spc="50" dirty="0">
                <a:latin typeface="Times New Roman"/>
                <a:cs typeface="Times New Roman"/>
              </a:rPr>
              <a:t> </a:t>
            </a:r>
            <a:r>
              <a:rPr sz="4275" spc="-120" baseline="-3898" dirty="0">
                <a:latin typeface="Symbol"/>
                <a:cs typeface="Symbol"/>
              </a:rPr>
              <a:t></a:t>
            </a:r>
            <a:r>
              <a:rPr sz="2100" i="1" spc="65" dirty="0">
                <a:latin typeface="Times New Roman"/>
                <a:cs typeface="Times New Roman"/>
              </a:rPr>
              <a:t>h</a:t>
            </a:r>
            <a:r>
              <a:rPr sz="1800" i="1" spc="22" baseline="-25462" dirty="0">
                <a:latin typeface="Times New Roman"/>
                <a:cs typeface="Times New Roman"/>
              </a:rPr>
              <a:t>k</a:t>
            </a:r>
            <a:r>
              <a:rPr sz="1800" i="1" baseline="-25462" dirty="0">
                <a:latin typeface="Times New Roman"/>
                <a:cs typeface="Times New Roman"/>
              </a:rPr>
              <a:t> </a:t>
            </a:r>
            <a:r>
              <a:rPr sz="1800" i="1" spc="97" baseline="-25462" dirty="0">
                <a:latin typeface="Times New Roman"/>
                <a:cs typeface="Times New Roman"/>
              </a:rPr>
              <a:t> </a:t>
            </a:r>
            <a:r>
              <a:rPr sz="4275" spc="-247" baseline="-3898" dirty="0">
                <a:latin typeface="Symbol"/>
                <a:cs typeface="Symbol"/>
              </a:rPr>
              <a:t></a:t>
            </a:r>
            <a:r>
              <a:rPr sz="2100" i="1" spc="5" dirty="0">
                <a:latin typeface="Times New Roman"/>
                <a:cs typeface="Times New Roman"/>
              </a:rPr>
              <a:t>n</a:t>
            </a:r>
            <a:r>
              <a:rPr sz="2100" i="1" spc="-235" dirty="0">
                <a:latin typeface="Times New Roman"/>
                <a:cs typeface="Times New Roman"/>
              </a:rPr>
              <a:t> </a:t>
            </a:r>
            <a:r>
              <a:rPr sz="4275" spc="-322" baseline="-3898" dirty="0">
                <a:latin typeface="Symbol"/>
                <a:cs typeface="Symbol"/>
              </a:rPr>
              <a:t></a:t>
            </a:r>
            <a:r>
              <a:rPr sz="2100" i="1" spc="150" dirty="0">
                <a:latin typeface="Times New Roman"/>
                <a:cs typeface="Times New Roman"/>
              </a:rPr>
              <a:t>T</a:t>
            </a:r>
            <a:r>
              <a:rPr sz="2100" i="1" spc="10" dirty="0">
                <a:latin typeface="Times New Roman"/>
                <a:cs typeface="Times New Roman"/>
              </a:rPr>
              <a:t>i</a:t>
            </a:r>
            <a:r>
              <a:rPr sz="2100" i="1" spc="95" dirty="0">
                <a:latin typeface="Times New Roman"/>
                <a:cs typeface="Times New Roman"/>
              </a:rPr>
              <a:t>m</a:t>
            </a:r>
            <a:r>
              <a:rPr sz="2100" i="1" spc="5" dirty="0">
                <a:latin typeface="Times New Roman"/>
                <a:cs typeface="Times New Roman"/>
              </a:rPr>
              <a:t>e</a:t>
            </a:r>
            <a:r>
              <a:rPr sz="2100" i="1" spc="7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Symbol"/>
                <a:cs typeface="Symbol"/>
              </a:rPr>
              <a:t></a:t>
            </a:r>
            <a:r>
              <a:rPr sz="2100" spc="-190" dirty="0">
                <a:latin typeface="Times New Roman"/>
                <a:cs typeface="Times New Roman"/>
              </a:rPr>
              <a:t> </a:t>
            </a:r>
            <a:r>
              <a:rPr sz="2100" i="1" spc="-40" dirty="0">
                <a:latin typeface="Times New Roman"/>
                <a:cs typeface="Times New Roman"/>
              </a:rPr>
              <a:t>I</a:t>
            </a:r>
            <a:r>
              <a:rPr sz="2100" i="1" spc="5" dirty="0">
                <a:latin typeface="Times New Roman"/>
                <a:cs typeface="Times New Roman"/>
              </a:rPr>
              <a:t>nv</a:t>
            </a:r>
            <a:endParaRPr sz="2100">
              <a:latin typeface="Times New Roman"/>
              <a:cs typeface="Times New Roman"/>
            </a:endParaRPr>
          </a:p>
          <a:p>
            <a:pPr marR="2497455" algn="ctr">
              <a:lnSpc>
                <a:spcPct val="100000"/>
              </a:lnSpc>
              <a:spcBef>
                <a:spcPts val="175"/>
              </a:spcBef>
              <a:tabLst>
                <a:tab pos="2707005" algn="l"/>
              </a:tabLst>
            </a:pPr>
            <a:r>
              <a:rPr sz="1200" i="1" spc="15" dirty="0">
                <a:latin typeface="Times New Roman"/>
                <a:cs typeface="Times New Roman"/>
              </a:rPr>
              <a:t>k</a:t>
            </a:r>
            <a:r>
              <a:rPr sz="1200" i="1" spc="50" dirty="0">
                <a:latin typeface="Times New Roman"/>
                <a:cs typeface="Times New Roman"/>
              </a:rPr>
              <a:t> </a:t>
            </a:r>
            <a:r>
              <a:rPr sz="1200" spc="40" dirty="0">
                <a:latin typeface="Symbol"/>
                <a:cs typeface="Symbol"/>
              </a:rPr>
              <a:t></a:t>
            </a:r>
            <a:r>
              <a:rPr sz="1200" spc="40" dirty="0">
                <a:latin typeface="Times New Roman"/>
                <a:cs typeface="Times New Roman"/>
              </a:rPr>
              <a:t>	</a:t>
            </a:r>
            <a:r>
              <a:rPr sz="1200" i="1" spc="15" dirty="0">
                <a:latin typeface="Times New Roman"/>
                <a:cs typeface="Times New Roman"/>
              </a:rPr>
              <a:t>k</a:t>
            </a:r>
            <a:r>
              <a:rPr sz="1200" i="1" spc="10" dirty="0">
                <a:latin typeface="Times New Roman"/>
                <a:cs typeface="Times New Roman"/>
              </a:rPr>
              <a:t> </a:t>
            </a:r>
            <a:r>
              <a:rPr sz="1200" spc="40" dirty="0">
                <a:latin typeface="Symbol"/>
                <a:cs typeface="Symbol"/>
              </a:rPr>
              <a:t>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06985" y="4977493"/>
            <a:ext cx="13716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20" dirty="0">
                <a:latin typeface="Symbol"/>
                <a:cs typeface="Symbol"/>
              </a:rPr>
              <a:t>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34989" y="4956038"/>
            <a:ext cx="3759835" cy="75882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475"/>
              </a:spcBef>
            </a:pPr>
            <a:r>
              <a:rPr sz="4725" spc="15" baseline="-8818" dirty="0">
                <a:latin typeface="Symbol"/>
                <a:cs typeface="Symbol"/>
              </a:rPr>
              <a:t></a:t>
            </a:r>
            <a:r>
              <a:rPr sz="4725" spc="15" baseline="-8818" dirty="0">
                <a:latin typeface="Times New Roman"/>
                <a:cs typeface="Times New Roman"/>
              </a:rPr>
              <a:t> </a:t>
            </a:r>
            <a:r>
              <a:rPr sz="2100" i="1" spc="5" dirty="0">
                <a:latin typeface="Times New Roman"/>
                <a:cs typeface="Times New Roman"/>
              </a:rPr>
              <a:t>x </a:t>
            </a:r>
            <a:r>
              <a:rPr sz="4275" spc="-112" baseline="-3898" dirty="0">
                <a:latin typeface="Symbol"/>
                <a:cs typeface="Symbol"/>
              </a:rPr>
              <a:t></a:t>
            </a:r>
            <a:r>
              <a:rPr sz="2100" i="1" spc="-75" dirty="0">
                <a:latin typeface="Times New Roman"/>
                <a:cs typeface="Times New Roman"/>
              </a:rPr>
              <a:t>k </a:t>
            </a:r>
            <a:r>
              <a:rPr sz="4275" spc="-390" baseline="-3898" dirty="0">
                <a:latin typeface="Symbol"/>
                <a:cs typeface="Symbol"/>
              </a:rPr>
              <a:t></a:t>
            </a:r>
            <a:r>
              <a:rPr sz="4275" spc="-390" baseline="-3898" dirty="0">
                <a:latin typeface="Times New Roman"/>
                <a:cs typeface="Times New Roman"/>
              </a:rPr>
              <a:t> </a:t>
            </a:r>
            <a:r>
              <a:rPr sz="2100" i="1" spc="5" dirty="0">
                <a:latin typeface="Times New Roman"/>
                <a:cs typeface="Times New Roman"/>
              </a:rPr>
              <a:t>h </a:t>
            </a:r>
            <a:r>
              <a:rPr sz="4275" spc="-112" baseline="-3898" dirty="0">
                <a:latin typeface="Symbol"/>
                <a:cs typeface="Symbol"/>
              </a:rPr>
              <a:t></a:t>
            </a:r>
            <a:r>
              <a:rPr sz="2100" i="1" spc="-75" dirty="0">
                <a:latin typeface="Times New Roman"/>
                <a:cs typeface="Times New Roman"/>
              </a:rPr>
              <a:t>n </a:t>
            </a:r>
            <a:r>
              <a:rPr sz="2100" spc="5" dirty="0">
                <a:latin typeface="Symbol"/>
                <a:cs typeface="Symbol"/>
              </a:rPr>
              <a:t>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i="1" spc="5" dirty="0">
                <a:latin typeface="Times New Roman"/>
                <a:cs typeface="Times New Roman"/>
              </a:rPr>
              <a:t>k </a:t>
            </a:r>
            <a:r>
              <a:rPr sz="4275" spc="-390" baseline="-3898" dirty="0">
                <a:latin typeface="Symbol"/>
                <a:cs typeface="Symbol"/>
              </a:rPr>
              <a:t></a:t>
            </a:r>
            <a:r>
              <a:rPr sz="4275" spc="-390" baseline="-3898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Symbol"/>
                <a:cs typeface="Symbol"/>
              </a:rPr>
              <a:t>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i="1" spc="5" dirty="0">
                <a:latin typeface="Times New Roman"/>
                <a:cs typeface="Times New Roman"/>
              </a:rPr>
              <a:t>x </a:t>
            </a:r>
            <a:r>
              <a:rPr sz="4275" spc="-120" baseline="-3898" dirty="0">
                <a:latin typeface="Symbol"/>
                <a:cs typeface="Symbol"/>
              </a:rPr>
              <a:t></a:t>
            </a:r>
            <a:r>
              <a:rPr sz="2100" i="1" spc="-80" dirty="0">
                <a:latin typeface="Times New Roman"/>
                <a:cs typeface="Times New Roman"/>
              </a:rPr>
              <a:t>k </a:t>
            </a:r>
            <a:r>
              <a:rPr sz="4275" spc="-67" baseline="-3898" dirty="0">
                <a:latin typeface="Symbol"/>
                <a:cs typeface="Symbol"/>
              </a:rPr>
              <a:t></a:t>
            </a:r>
            <a:r>
              <a:rPr sz="2100" spc="-45" dirty="0">
                <a:latin typeface="Symbol"/>
                <a:cs typeface="Symbol"/>
              </a:rPr>
              <a:t></a:t>
            </a:r>
            <a:r>
              <a:rPr sz="2100" spc="-45" dirty="0">
                <a:latin typeface="Times New Roman"/>
                <a:cs typeface="Times New Roman"/>
              </a:rPr>
              <a:t> </a:t>
            </a:r>
            <a:r>
              <a:rPr sz="2100" i="1" spc="5" dirty="0">
                <a:latin typeface="Times New Roman"/>
                <a:cs typeface="Times New Roman"/>
              </a:rPr>
              <a:t>h </a:t>
            </a:r>
            <a:r>
              <a:rPr sz="4275" spc="-127" baseline="-3898" dirty="0">
                <a:latin typeface="Symbol"/>
                <a:cs typeface="Symbol"/>
              </a:rPr>
              <a:t></a:t>
            </a:r>
            <a:r>
              <a:rPr sz="2100" i="1" spc="-85" dirty="0">
                <a:latin typeface="Times New Roman"/>
                <a:cs typeface="Times New Roman"/>
              </a:rPr>
              <a:t>k</a:t>
            </a:r>
            <a:r>
              <a:rPr sz="2100" i="1" spc="-330" dirty="0">
                <a:latin typeface="Times New Roman"/>
                <a:cs typeface="Times New Roman"/>
              </a:rPr>
              <a:t> </a:t>
            </a:r>
            <a:r>
              <a:rPr sz="4275" spc="-390" baseline="-3898" dirty="0">
                <a:latin typeface="Symbol"/>
                <a:cs typeface="Symbol"/>
              </a:rPr>
              <a:t></a:t>
            </a:r>
            <a:endParaRPr sz="4275" baseline="-3898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  <a:spcBef>
                <a:spcPts val="170"/>
              </a:spcBef>
            </a:pPr>
            <a:r>
              <a:rPr sz="1200" i="1" spc="10" dirty="0">
                <a:latin typeface="Times New Roman"/>
                <a:cs typeface="Times New Roman"/>
              </a:rPr>
              <a:t>k</a:t>
            </a:r>
            <a:r>
              <a:rPr sz="1200" i="1" spc="55" dirty="0">
                <a:latin typeface="Times New Roman"/>
                <a:cs typeface="Times New Roman"/>
              </a:rPr>
              <a:t> </a:t>
            </a:r>
            <a:r>
              <a:rPr sz="1200" spc="40" dirty="0">
                <a:latin typeface="Symbol"/>
                <a:cs typeface="Symbol"/>
              </a:rPr>
              <a:t></a:t>
            </a:r>
            <a:endParaRPr sz="12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Words>1473</Words>
  <Application>Microsoft Office PowerPoint</Application>
  <PresentationFormat>On-screen Show (4:3)</PresentationFormat>
  <Paragraphs>143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Times New Roman</vt:lpstr>
      <vt:lpstr>Calibri</vt:lpstr>
      <vt:lpstr>Verdana</vt:lpstr>
      <vt:lpstr>Calibri Light</vt:lpstr>
      <vt:lpstr>Cambria Math</vt:lpstr>
      <vt:lpstr>Cambria</vt:lpstr>
      <vt:lpstr>Wingdings 3</vt:lpstr>
      <vt:lpstr>Arial</vt:lpstr>
      <vt:lpstr>Trebuchet MS</vt:lpstr>
      <vt:lpstr>Wingdings</vt:lpstr>
      <vt:lpstr>Symbol</vt:lpstr>
      <vt:lpstr>Office Theme</vt:lpstr>
      <vt:lpstr>PowerPoint Presentation</vt:lpstr>
      <vt:lpstr>What is a System?</vt:lpstr>
      <vt:lpstr>How is a System Represented?</vt:lpstr>
      <vt:lpstr>Types of Systems</vt:lpstr>
      <vt:lpstr>Causal Systems</vt:lpstr>
      <vt:lpstr>Non-causal Systems</vt:lpstr>
      <vt:lpstr>Linear &amp; Non Linear Systems</vt:lpstr>
      <vt:lpstr>Time Invariant and Time Variant Systems</vt:lpstr>
      <vt:lpstr>Linear Time-Invariant Systems</vt:lpstr>
      <vt:lpstr>Stable &amp; Unstable Systems</vt:lpstr>
      <vt:lpstr>Stable &amp; Unstable Systems</vt:lpstr>
      <vt:lpstr>Static Systems</vt:lpstr>
      <vt:lpstr>Dynamic Systems</vt:lpstr>
      <vt:lpstr>Invertible Systems</vt:lpstr>
      <vt:lpstr>Memoryless System</vt:lpstr>
      <vt:lpstr>Discrete-Time Systems</vt:lpstr>
      <vt:lpstr>PowerPoint Presentation</vt:lpstr>
      <vt:lpstr>2.Memory /Memoryless:</vt:lpstr>
      <vt:lpstr>PowerPoint Presentation</vt:lpstr>
      <vt:lpstr>PowerPoint Presentation</vt:lpstr>
      <vt:lpstr>Properties of a System: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 System?</dc:title>
  <cp:lastModifiedBy>DR. ISHWAR CHANDRA YADAV</cp:lastModifiedBy>
  <cp:revision>8</cp:revision>
  <dcterms:created xsi:type="dcterms:W3CDTF">2020-08-05T06:18:16Z</dcterms:created>
  <dcterms:modified xsi:type="dcterms:W3CDTF">2023-09-04T06:47:01Z</dcterms:modified>
</cp:coreProperties>
</file>